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Bodoni Moda"/>
      <p:regular r:id="rId13"/>
      <p:bold r:id="rId14"/>
      <p:italic r:id="rId15"/>
      <p:boldItalic r:id="rId16"/>
    </p:embeddedFont>
    <p:embeddedFont>
      <p:font typeface="Work Sans"/>
      <p:regular r:id="rId17"/>
      <p:bold r:id="rId18"/>
      <p:italic r:id="rId19"/>
      <p:boldItalic r:id="rId2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pos="100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008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WorkSans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font" Target="fonts/BodoniModa-regular.fntdata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BodoniModa-italic.fntdata"/><Relationship Id="rId14" Type="http://schemas.openxmlformats.org/officeDocument/2006/relationships/font" Target="fonts/BodoniModa-bold.fntdata"/><Relationship Id="rId17" Type="http://schemas.openxmlformats.org/officeDocument/2006/relationships/font" Target="fonts/WorkSans-regular.fntdata"/><Relationship Id="rId16" Type="http://schemas.openxmlformats.org/officeDocument/2006/relationships/font" Target="fonts/BodoniModa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WorkSans-italic.fntdata"/><Relationship Id="rId6" Type="http://schemas.openxmlformats.org/officeDocument/2006/relationships/slide" Target="slides/slide1.xml"/><Relationship Id="rId18" Type="http://schemas.openxmlformats.org/officeDocument/2006/relationships/font" Target="fonts/WorkSans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fad491ac9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fad491ac9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fad491ac9b_0_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fad491ac9b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ad491ac9b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fad491ac9b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fad491ac9b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fad491ac9b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fad491ac9b_1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fad491ac9b_1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ad491ac9b_1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ad491ac9b_1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1.jpg"/><Relationship Id="rId4" Type="http://schemas.openxmlformats.org/officeDocument/2006/relationships/hyperlink" Target="https://dimesociety.org/outpatient-crs-monitoring/" TargetMode="External"/><Relationship Id="rId5" Type="http://schemas.openxmlformats.org/officeDocument/2006/relationships/image" Target="../media/image17.png"/><Relationship Id="rId6" Type="http://schemas.openxmlformats.org/officeDocument/2006/relationships/hyperlink" Target="https://dimesociety.org/outpatient-crs-monitoring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hyperlink" Target="https://www.fda.gov/vaccines-blood-biologics/safety-availability-biologics/fda-eliminates-risk-evaluation-and-mitigation-strategies-rems-autologous-chimeric-antigen-receptor" TargetMode="External"/><Relationship Id="rId4" Type="http://schemas.openxmlformats.org/officeDocument/2006/relationships/image" Target="../media/image2.png"/><Relationship Id="rId5" Type="http://schemas.openxmlformats.org/officeDocument/2006/relationships/hyperlink" Target="https://ashpublications.org/blood/article/142/Supplement%201/5154/501802/Real-World-Treatment-Outcomes-of-Teclistamab-Under" TargetMode="External"/><Relationship Id="rId6" Type="http://schemas.openxmlformats.org/officeDocument/2006/relationships/hyperlink" Target="https://www.astctjournal.org/article/S2666-6367(23)02016-X/fulltext" TargetMode="External"/><Relationship Id="rId7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5" Type="http://schemas.openxmlformats.org/officeDocument/2006/relationships/image" Target="../media/image10.png"/><Relationship Id="rId6" Type="http://schemas.openxmlformats.org/officeDocument/2006/relationships/image" Target="../media/image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3.png"/><Relationship Id="rId5" Type="http://schemas.openxmlformats.org/officeDocument/2006/relationships/image" Target="../media/image19.png"/><Relationship Id="rId6" Type="http://schemas.openxmlformats.org/officeDocument/2006/relationships/image" Target="../media/image6.png"/><Relationship Id="rId7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hyperlink" Target="https://www.cms.gov/priorities/innovation/innovation-models/eom" TargetMode="External"/><Relationship Id="rId5" Type="http://schemas.openxmlformats.org/officeDocument/2006/relationships/hyperlink" Target="https://www.cms.gov/priorities/innovation/innovation-models/eom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1.jpg"/><Relationship Id="rId4" Type="http://schemas.openxmlformats.org/officeDocument/2006/relationships/image" Target="../media/image20.png"/><Relationship Id="rId11" Type="http://schemas.openxmlformats.org/officeDocument/2006/relationships/image" Target="../media/image12.png"/><Relationship Id="rId10" Type="http://schemas.openxmlformats.org/officeDocument/2006/relationships/image" Target="../media/image16.png"/><Relationship Id="rId12" Type="http://schemas.openxmlformats.org/officeDocument/2006/relationships/image" Target="../media/image15.png"/><Relationship Id="rId9" Type="http://schemas.openxmlformats.org/officeDocument/2006/relationships/image" Target="../media/image7.png"/><Relationship Id="rId5" Type="http://schemas.openxmlformats.org/officeDocument/2006/relationships/hyperlink" Target="https://dimesociety.org/outpatient-crs-monitoring/feasibility/#feasibility-report" TargetMode="External"/><Relationship Id="rId6" Type="http://schemas.openxmlformats.org/officeDocument/2006/relationships/hyperlink" Target="https://dimesociety.org/outpatient-crs-monitoring/feasibility/#feasibility-report" TargetMode="External"/><Relationship Id="rId7" Type="http://schemas.openxmlformats.org/officeDocument/2006/relationships/hyperlink" Target="https://dimesociety.org/outpatient-crs-monitoring/feasibility/#feasibility-report" TargetMode="External"/><Relationship Id="rId8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6757D"/>
            </a:gs>
            <a:gs pos="27000">
              <a:srgbClr val="16757D"/>
            </a:gs>
            <a:gs pos="100000">
              <a:srgbClr val="08A6A3"/>
            </a:gs>
          </a:gsLst>
          <a:lin ang="2700006" scaled="0"/>
        </a:gra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biological-scene.jpg"/>
          <p:cNvPicPr preferRelativeResize="0"/>
          <p:nvPr/>
        </p:nvPicPr>
        <p:blipFill rotWithShape="1">
          <a:blip r:embed="rId3">
            <a:alphaModFix amt="15000"/>
          </a:blip>
          <a:srcRect b="0" l="0" r="0" t="1560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457200" y="554750"/>
            <a:ext cx="4608900" cy="382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3800">
                <a:solidFill>
                  <a:schemeClr val="lt1"/>
                </a:solidFill>
                <a:latin typeface="Bodoni Moda"/>
                <a:ea typeface="Bodoni Moda"/>
                <a:cs typeface="Bodoni Moda"/>
                <a:sym typeface="Bodoni Moda"/>
              </a:rPr>
              <a:t>Closer to home</a:t>
            </a:r>
            <a:endParaRPr b="1" i="1" sz="3800">
              <a:solidFill>
                <a:schemeClr val="lt1"/>
              </a:solidFill>
              <a:latin typeface="Bodoni Moda"/>
              <a:ea typeface="Bodoni Moda"/>
              <a:cs typeface="Bodoni Moda"/>
              <a:sym typeface="Bodoni Moda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Expanding access to CAR-T and TCE therapies through outpatient CRS monitoring </a:t>
            </a:r>
            <a:endParaRPr sz="26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6" name="Google Shape;56;p13"/>
          <p:cNvSpPr/>
          <p:nvPr/>
        </p:nvSpPr>
        <p:spPr>
          <a:xfrm>
            <a:off x="457200" y="213350"/>
            <a:ext cx="4608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050"/>
              <a:buFont typeface="Work Sans"/>
              <a:buNone/>
            </a:pPr>
            <a:r>
              <a:rPr b="1" lang="en" sz="105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EXECUTIVE SUMMARY</a:t>
            </a:r>
            <a:endParaRPr b="1" sz="105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57" name="Google Shape;57;p13"/>
          <p:cNvSpPr/>
          <p:nvPr/>
        </p:nvSpPr>
        <p:spPr>
          <a:xfrm>
            <a:off x="5607465" y="1554540"/>
            <a:ext cx="3112200" cy="2475600"/>
          </a:xfrm>
          <a:prstGeom prst="roundRect">
            <a:avLst>
              <a:gd fmla="val 7502" name="adj"/>
            </a:avLst>
          </a:prstGeom>
          <a:solidFill>
            <a:schemeClr val="lt1"/>
          </a:solidFill>
          <a:ln>
            <a:noFill/>
          </a:ln>
          <a:effectLst>
            <a:outerShdw blurRad="142875" rotWithShape="0" algn="bl">
              <a:srgbClr val="000000">
                <a:alpha val="22000"/>
              </a:srgbClr>
            </a:outerShdw>
          </a:effectLst>
        </p:spPr>
        <p:txBody>
          <a:bodyPr anchorCtr="0" anchor="t" bIns="182875" lIns="182875" spcFirstLastPara="1" rIns="182875" wrap="square" tIns="182875">
            <a:noAutofit/>
          </a:bodyPr>
          <a:lstStyle/>
          <a:p>
            <a:pPr indent="0" lvl="0" marL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8" name="Google Shape;58;p13" title="CRS Adjudication Flowchart (2).png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928429" y="1904506"/>
            <a:ext cx="2470251" cy="1775674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3"/>
          <p:cNvSpPr txBox="1"/>
          <p:nvPr/>
        </p:nvSpPr>
        <p:spPr>
          <a:xfrm>
            <a:off x="5607465" y="4298471"/>
            <a:ext cx="31122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2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Product of the </a:t>
            </a:r>
            <a:r>
              <a:rPr i="1" lang="en" sz="1200" u="sng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DECODE-CRS initiative</a:t>
            </a:r>
            <a:r>
              <a:rPr i="1" lang="en" sz="12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, led by DiMe and Ametris. </a:t>
            </a:r>
            <a:endParaRPr i="1" sz="12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60" name="Google Shape;60;p13"/>
          <p:cNvCxnSpPr/>
          <p:nvPr/>
        </p:nvCxnSpPr>
        <p:spPr>
          <a:xfrm>
            <a:off x="457212" y="1304325"/>
            <a:ext cx="4482600" cy="0"/>
          </a:xfrm>
          <a:prstGeom prst="straightConnector1">
            <a:avLst/>
          </a:prstGeom>
          <a:noFill/>
          <a:ln cap="flat" cmpd="sng" w="19050">
            <a:solidFill>
              <a:srgbClr val="08A6A3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4"/>
          <p:cNvSpPr/>
          <p:nvPr/>
        </p:nvSpPr>
        <p:spPr>
          <a:xfrm>
            <a:off x="6185625" y="1384250"/>
            <a:ext cx="2501100" cy="1978500"/>
          </a:xfrm>
          <a:prstGeom prst="roundRect">
            <a:avLst>
              <a:gd fmla="val 7502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900"/>
              <a:buFont typeface="Work Sans"/>
              <a:buNone/>
            </a:pPr>
            <a:r>
              <a:rPr b="1" lang="en" sz="24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Variable</a:t>
            </a:r>
            <a:endParaRPr sz="24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Work Sans"/>
                <a:ea typeface="Work Sans"/>
                <a:cs typeface="Work Sans"/>
                <a:sym typeface="Work Sans"/>
              </a:rPr>
              <a:t>CRS monitoring ranges from frequent in-person checks to a phone call reporting a fever, with no shared standard</a:t>
            </a:r>
            <a:endParaRPr b="1" sz="300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descr="dime_logo.png" id="66" name="Google Shape;6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6857" y="276149"/>
            <a:ext cx="630935" cy="256672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4"/>
          <p:cNvSpPr/>
          <p:nvPr/>
        </p:nvSpPr>
        <p:spPr>
          <a:xfrm>
            <a:off x="457200" y="213360"/>
            <a:ext cx="6858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050"/>
              <a:buFont typeface="Work Sans"/>
              <a:buNone/>
            </a:pPr>
            <a:r>
              <a:rPr b="1" i="0" lang="en" sz="1050" u="none" cap="none" strike="noStrike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THE OPPORTUNITY AND BARRIERS</a:t>
            </a:r>
            <a:endParaRPr i="0" sz="1050" u="none" cap="none" strike="noStrike">
              <a:solidFill>
                <a:srgbClr val="373737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8" name="Google Shape;68;p14"/>
          <p:cNvSpPr/>
          <p:nvPr/>
        </p:nvSpPr>
        <p:spPr>
          <a:xfrm>
            <a:off x="457200" y="487675"/>
            <a:ext cx="7161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650"/>
              <a:buFont typeface="Work Sans"/>
              <a:buNone/>
            </a:pPr>
            <a:r>
              <a:rPr b="1" i="0" lang="en" sz="2200" u="none" cap="none" strike="noStrike">
                <a:solidFill>
                  <a:srgbClr val="16757D"/>
                </a:solidFill>
                <a:latin typeface="Work Sans"/>
                <a:ea typeface="Work Sans"/>
                <a:cs typeface="Work Sans"/>
                <a:sym typeface="Work Sans"/>
              </a:rPr>
              <a:t>The technology to monitor CRS remotely already exists</a:t>
            </a:r>
            <a:r>
              <a:rPr b="1" lang="en" sz="2200">
                <a:solidFill>
                  <a:srgbClr val="16757D"/>
                </a:solidFill>
                <a:latin typeface="Work Sans"/>
                <a:ea typeface="Work Sans"/>
                <a:cs typeface="Work Sans"/>
                <a:sym typeface="Work Sans"/>
              </a:rPr>
              <a:t> but t</a:t>
            </a:r>
            <a:r>
              <a:rPr b="1" i="0" lang="en" sz="2200" u="none" cap="none" strike="noStrike">
                <a:solidFill>
                  <a:srgbClr val="16757D"/>
                </a:solidFill>
                <a:latin typeface="Work Sans"/>
                <a:ea typeface="Work Sans"/>
                <a:cs typeface="Work Sans"/>
                <a:sym typeface="Work Sans"/>
              </a:rPr>
              <a:t>he care model built around it does not.</a:t>
            </a:r>
            <a:endParaRPr i="0" sz="2200" u="none" cap="none" strike="noStrike">
              <a:solidFill>
                <a:srgbClr val="16757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69" name="Google Shape;69;p14"/>
          <p:cNvSpPr/>
          <p:nvPr/>
        </p:nvSpPr>
        <p:spPr>
          <a:xfrm>
            <a:off x="457125" y="1384250"/>
            <a:ext cx="2501100" cy="1978500"/>
          </a:xfrm>
          <a:prstGeom prst="roundRect">
            <a:avLst>
              <a:gd fmla="val 7502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85%</a:t>
            </a:r>
            <a:endParaRPr sz="30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Work Sans"/>
                <a:ea typeface="Work Sans"/>
                <a:cs typeface="Work Sans"/>
                <a:sym typeface="Work Sans"/>
              </a:rPr>
              <a:t>of cancer patients receive care in community settings, most of which cannot yet deliver CAR-T or TCE therapy safely</a:t>
            </a:r>
            <a:endParaRPr/>
          </a:p>
        </p:txBody>
      </p:sp>
      <p:sp>
        <p:nvSpPr>
          <p:cNvPr id="70" name="Google Shape;70;p14"/>
          <p:cNvSpPr/>
          <p:nvPr/>
        </p:nvSpPr>
        <p:spPr>
          <a:xfrm>
            <a:off x="457125" y="3623330"/>
            <a:ext cx="8229600" cy="1143000"/>
          </a:xfrm>
          <a:prstGeom prst="roundRect">
            <a:avLst>
              <a:gd fmla="val 10372" name="adj"/>
            </a:avLst>
          </a:prstGeom>
          <a:solidFill>
            <a:srgbClr val="1675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" name="Google Shape;71;p14"/>
          <p:cNvSpPr/>
          <p:nvPr/>
        </p:nvSpPr>
        <p:spPr>
          <a:xfrm>
            <a:off x="1595600" y="3737630"/>
            <a:ext cx="67101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Work Sans"/>
              <a:buNone/>
            </a:pPr>
            <a:r>
              <a:rPr b="1" i="0" lang="en" sz="1600" u="none" cap="none" strike="noStrik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The barrier is not detecting CRS. </a:t>
            </a:r>
            <a:r>
              <a:rPr i="0" lang="en" sz="1600" u="none" cap="none" strike="noStrike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It's ensuring a care team can safely act when CRS is detected outside a clinical setting.</a:t>
            </a:r>
            <a:endParaRPr i="0" sz="1600" u="none" cap="none" strike="noStrike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72" name="Google Shape;72;p14"/>
          <p:cNvSpPr/>
          <p:nvPr/>
        </p:nvSpPr>
        <p:spPr>
          <a:xfrm>
            <a:off x="3331018" y="1384250"/>
            <a:ext cx="2501100" cy="1978500"/>
          </a:xfrm>
          <a:prstGeom prst="roundRect">
            <a:avLst>
              <a:gd fmla="val 7502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t" bIns="182875" lIns="182875" spcFirstLastPara="1" rIns="182875" wrap="square" tIns="1828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900"/>
              <a:buFont typeface="Work Sans"/>
              <a:buNone/>
            </a:pPr>
            <a:r>
              <a:rPr b="1" lang="en" sz="24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2-4 wks</a:t>
            </a:r>
            <a:endParaRPr sz="24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Work Sans"/>
                <a:ea typeface="Work Sans"/>
                <a:cs typeface="Work Sans"/>
                <a:sym typeface="Work Sans"/>
              </a:rPr>
              <a:t>is how long patients often  must relocate near a treating hospital during and after infusion, in case CRS develops</a:t>
            </a:r>
            <a:endParaRPr b="1" sz="3000">
              <a:latin typeface="Work Sans"/>
              <a:ea typeface="Work Sans"/>
              <a:cs typeface="Work Sans"/>
              <a:sym typeface="Work Sans"/>
            </a:endParaRPr>
          </a:p>
        </p:txBody>
      </p:sp>
      <p:grpSp>
        <p:nvGrpSpPr>
          <p:cNvPr id="73" name="Google Shape;73;p14"/>
          <p:cNvGrpSpPr/>
          <p:nvPr/>
        </p:nvGrpSpPr>
        <p:grpSpPr>
          <a:xfrm>
            <a:off x="2355092" y="1498723"/>
            <a:ext cx="483900" cy="483900"/>
            <a:chOff x="2355092" y="1498723"/>
            <a:chExt cx="483900" cy="483900"/>
          </a:xfrm>
        </p:grpSpPr>
        <p:sp>
          <p:nvSpPr>
            <p:cNvPr id="74" name="Google Shape;74;p14"/>
            <p:cNvSpPr/>
            <p:nvPr/>
          </p:nvSpPr>
          <p:spPr>
            <a:xfrm>
              <a:off x="2355092" y="1498723"/>
              <a:ext cx="483900" cy="483900"/>
            </a:xfrm>
            <a:prstGeom prst="ellipse">
              <a:avLst/>
            </a:prstGeom>
            <a:solidFill>
              <a:srgbClr val="08A6A3"/>
            </a:solidFill>
            <a:ln>
              <a:noFill/>
            </a:ln>
          </p:spPr>
          <p:txBody>
            <a:bodyPr anchorCtr="0" anchor="ctr" bIns="109975" lIns="109975" spcFirstLastPara="1" rIns="109975" wrap="square" tIns="1099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5" name="Google Shape;75;p14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2399130" y="1542751"/>
              <a:ext cx="395873" cy="395873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6" name="Google Shape;76;p14"/>
          <p:cNvGrpSpPr/>
          <p:nvPr/>
        </p:nvGrpSpPr>
        <p:grpSpPr>
          <a:xfrm>
            <a:off x="5217094" y="1498736"/>
            <a:ext cx="483900" cy="483900"/>
            <a:chOff x="5155642" y="1498736"/>
            <a:chExt cx="483900" cy="483900"/>
          </a:xfrm>
        </p:grpSpPr>
        <p:sp>
          <p:nvSpPr>
            <p:cNvPr id="77" name="Google Shape;77;p14"/>
            <p:cNvSpPr/>
            <p:nvPr/>
          </p:nvSpPr>
          <p:spPr>
            <a:xfrm>
              <a:off x="5155642" y="1498736"/>
              <a:ext cx="483900" cy="483900"/>
            </a:xfrm>
            <a:prstGeom prst="ellipse">
              <a:avLst/>
            </a:prstGeom>
            <a:solidFill>
              <a:srgbClr val="08A6A3"/>
            </a:solidFill>
            <a:ln>
              <a:noFill/>
            </a:ln>
          </p:spPr>
          <p:txBody>
            <a:bodyPr anchorCtr="0" anchor="ctr" bIns="109975" lIns="109975" spcFirstLastPara="1" rIns="109975" wrap="square" tIns="1099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8" name="Google Shape;78;p14"/>
            <p:cNvPicPr preferRelativeResize="0"/>
            <p:nvPr/>
          </p:nvPicPr>
          <p:blipFill rotWithShape="1">
            <a:blip r:embed="rId5">
              <a:alphaModFix/>
            </a:blip>
            <a:srcRect b="0" l="0" r="0" t="0"/>
            <a:stretch/>
          </p:blipFill>
          <p:spPr>
            <a:xfrm>
              <a:off x="5237572" y="1580666"/>
              <a:ext cx="320040" cy="3200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79" name="Google Shape;79;p14"/>
          <p:cNvGrpSpPr/>
          <p:nvPr/>
        </p:nvGrpSpPr>
        <p:grpSpPr>
          <a:xfrm>
            <a:off x="8086442" y="1498736"/>
            <a:ext cx="483900" cy="483900"/>
            <a:chOff x="8086442" y="1498736"/>
            <a:chExt cx="483900" cy="483900"/>
          </a:xfrm>
        </p:grpSpPr>
        <p:sp>
          <p:nvSpPr>
            <p:cNvPr id="80" name="Google Shape;80;p14"/>
            <p:cNvSpPr/>
            <p:nvPr/>
          </p:nvSpPr>
          <p:spPr>
            <a:xfrm>
              <a:off x="8086442" y="1498736"/>
              <a:ext cx="483900" cy="483900"/>
            </a:xfrm>
            <a:prstGeom prst="ellipse">
              <a:avLst/>
            </a:prstGeom>
            <a:solidFill>
              <a:srgbClr val="08A6A3"/>
            </a:solidFill>
            <a:ln>
              <a:noFill/>
            </a:ln>
          </p:spPr>
          <p:txBody>
            <a:bodyPr anchorCtr="0" anchor="ctr" bIns="109975" lIns="109975" spcFirstLastPara="1" rIns="109975" wrap="square" tIns="10997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81" name="Google Shape;81;p14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189319" y="1580673"/>
              <a:ext cx="320025" cy="3200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82" name="Google Shape;82;p14"/>
          <p:cNvPicPr preferRelativeResize="0"/>
          <p:nvPr/>
        </p:nvPicPr>
        <p:blipFill rotWithShape="1">
          <a:blip r:embed="rId7">
            <a:alphaModFix amt="75000"/>
          </a:blip>
          <a:srcRect b="0" l="0" r="0" t="0"/>
          <a:stretch/>
        </p:blipFill>
        <p:spPr>
          <a:xfrm>
            <a:off x="732378" y="3865580"/>
            <a:ext cx="658481" cy="65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5"/>
          <p:cNvSpPr/>
          <p:nvPr/>
        </p:nvSpPr>
        <p:spPr>
          <a:xfrm>
            <a:off x="5760725" y="1291878"/>
            <a:ext cx="2926500" cy="2382300"/>
          </a:xfrm>
          <a:prstGeom prst="roundRect">
            <a:avLst>
              <a:gd fmla="val 6145" name="adj"/>
            </a:avLst>
          </a:prstGeom>
          <a:solidFill>
            <a:srgbClr val="16757D"/>
          </a:solidFill>
          <a:ln>
            <a:noFill/>
          </a:ln>
        </p:spPr>
        <p:txBody>
          <a:bodyPr anchorCtr="0" anchor="t" bIns="91425" lIns="137150" spcFirstLastPara="1" rIns="13715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A regulatory tailwind, not a future ask</a:t>
            </a:r>
            <a:endParaRPr b="1" sz="1800">
              <a:solidFill>
                <a:srgbClr val="AEDAD8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08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June 2025</a:t>
            </a: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| The FDA </a:t>
            </a: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removed Risk Evaluation and Mitigation Strategy (REMS)</a:t>
            </a: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 requirements for approved CD19 and BCMA-directed CAR-T </a:t>
            </a: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therapies</a:t>
            </a: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, cutting the required post-infusion proximity period from four weeks to two. (</a:t>
            </a:r>
            <a:r>
              <a:rPr lang="en" sz="1100" u="sng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Source</a:t>
            </a: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)</a:t>
            </a:r>
            <a:endParaRPr b="1" sz="11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descr="dime_logo.png" id="88" name="Google Shape;88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226857" y="276149"/>
            <a:ext cx="630935" cy="25667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5"/>
          <p:cNvSpPr/>
          <p:nvPr/>
        </p:nvSpPr>
        <p:spPr>
          <a:xfrm>
            <a:off x="457200" y="213360"/>
            <a:ext cx="6858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050"/>
              <a:buFont typeface="Work Sans"/>
              <a:buNone/>
            </a:pPr>
            <a:r>
              <a:rPr b="1" lang="en" sz="105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PROOF IT'S FEASIBLE NOW</a:t>
            </a:r>
            <a:endParaRPr b="1" sz="105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0" name="Google Shape;90;p15"/>
          <p:cNvSpPr/>
          <p:nvPr/>
        </p:nvSpPr>
        <p:spPr>
          <a:xfrm>
            <a:off x="457200" y="487675"/>
            <a:ext cx="7161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650"/>
              <a:buFont typeface="Work Sans"/>
              <a:buNone/>
            </a:pPr>
            <a:r>
              <a:rPr b="1" lang="en" sz="2200">
                <a:solidFill>
                  <a:srgbClr val="16757D"/>
                </a:solidFill>
                <a:latin typeface="Work Sans"/>
                <a:ea typeface="Work Sans"/>
                <a:cs typeface="Work Sans"/>
                <a:sym typeface="Work Sans"/>
              </a:rPr>
              <a:t>Outpatient CRS monitoring is not a hypothesis, it's already happening.</a:t>
            </a:r>
            <a:endParaRPr b="1" sz="2200">
              <a:solidFill>
                <a:srgbClr val="16757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1" name="Google Shape;91;p15"/>
          <p:cNvSpPr/>
          <p:nvPr/>
        </p:nvSpPr>
        <p:spPr>
          <a:xfrm>
            <a:off x="457150" y="1291878"/>
            <a:ext cx="5153100" cy="1236900"/>
          </a:xfrm>
          <a:prstGeom prst="roundRect">
            <a:avLst>
              <a:gd fmla="val 11827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t" bIns="91425" lIns="137150" spcFirstLastPara="1" rIns="13715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Mayo Clinic</a:t>
            </a:r>
            <a:endParaRPr b="1" sz="16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Work Sans"/>
                <a:ea typeface="Work Sans"/>
                <a:cs typeface="Work Sans"/>
                <a:sym typeface="Work Sans"/>
              </a:rPr>
              <a:t>Managed teclistamab step-up dosing </a:t>
            </a:r>
            <a:r>
              <a:rPr lang="en" sz="1100">
                <a:latin typeface="Work Sans"/>
                <a:ea typeface="Work Sans"/>
                <a:cs typeface="Work Sans"/>
                <a:sym typeface="Work Sans"/>
              </a:rPr>
              <a:t>in the outpatient setting</a:t>
            </a:r>
            <a:r>
              <a:rPr lang="en" sz="1100">
                <a:latin typeface="Work Sans"/>
                <a:ea typeface="Work Sans"/>
                <a:cs typeface="Work Sans"/>
                <a:sym typeface="Work Sans"/>
              </a:rPr>
              <a:t> using a remote-monitoring kit and command-center support. Approximately one-third of patients developed CRS, nearly all low-grade, with all cases resolving with supportive care. (</a:t>
            </a:r>
            <a:r>
              <a:rPr lang="en" sz="1100" u="sng">
                <a:solidFill>
                  <a:srgbClr val="16757D"/>
                </a:solidFill>
                <a:latin typeface="Work Sans"/>
                <a:ea typeface="Work Sans"/>
                <a:cs typeface="Work Sans"/>
                <a:sym typeface="Work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Source</a:t>
            </a:r>
            <a:r>
              <a:rPr lang="en" sz="1100">
                <a:latin typeface="Work Sans"/>
                <a:ea typeface="Work Sans"/>
                <a:cs typeface="Work Sans"/>
                <a:sym typeface="Work Sans"/>
              </a:rPr>
              <a:t>)</a:t>
            </a:r>
            <a:endParaRPr sz="11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2" name="Google Shape;92;p15"/>
          <p:cNvSpPr/>
          <p:nvPr/>
        </p:nvSpPr>
        <p:spPr>
          <a:xfrm>
            <a:off x="457125" y="4068842"/>
            <a:ext cx="8229600" cy="816300"/>
          </a:xfrm>
          <a:prstGeom prst="roundRect">
            <a:avLst>
              <a:gd fmla="val 19653" name="adj"/>
            </a:avLst>
          </a:prstGeom>
          <a:solidFill>
            <a:srgbClr val="0E4B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15"/>
          <p:cNvSpPr/>
          <p:nvPr/>
        </p:nvSpPr>
        <p:spPr>
          <a:xfrm>
            <a:off x="457125" y="2642827"/>
            <a:ext cx="5153100" cy="1031400"/>
          </a:xfrm>
          <a:prstGeom prst="roundRect">
            <a:avLst>
              <a:gd fmla="val 15358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t" bIns="91425" lIns="137150" spcFirstLastPara="1" rIns="137150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Sarah Cannon Network, 4 sites</a:t>
            </a:r>
            <a:endParaRPr b="1" sz="16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Work Sans"/>
                <a:ea typeface="Work Sans"/>
                <a:cs typeface="Work Sans"/>
                <a:sym typeface="Work Sans"/>
              </a:rPr>
              <a:t>Outpatient CAR-T delivered using remote patient monitoring and 24/7 nurse oversight, a potential </a:t>
            </a:r>
            <a:r>
              <a:rPr lang="en" sz="1100">
                <a:latin typeface="Work Sans"/>
                <a:ea typeface="Work Sans"/>
                <a:cs typeface="Work Sans"/>
                <a:sym typeface="Work Sans"/>
              </a:rPr>
              <a:t>model</a:t>
            </a:r>
            <a:r>
              <a:rPr lang="en" sz="1100">
                <a:latin typeface="Work Sans"/>
                <a:ea typeface="Work Sans"/>
                <a:cs typeface="Work Sans"/>
                <a:sym typeface="Work Sans"/>
              </a:rPr>
              <a:t> for scalable multi-site care. (</a:t>
            </a:r>
            <a:r>
              <a:rPr lang="en" sz="1100" u="sng">
                <a:solidFill>
                  <a:srgbClr val="16757D"/>
                </a:solidFill>
                <a:latin typeface="Work Sans"/>
                <a:ea typeface="Work Sans"/>
                <a:cs typeface="Work Sans"/>
                <a:sym typeface="Work Sa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Source</a:t>
            </a:r>
            <a:r>
              <a:rPr lang="en" sz="1100">
                <a:latin typeface="Work Sans"/>
                <a:ea typeface="Work Sans"/>
                <a:cs typeface="Work Sans"/>
                <a:sym typeface="Work Sans"/>
              </a:rPr>
              <a:t>)</a:t>
            </a:r>
            <a:endParaRPr sz="11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94" name="Google Shape;94;p15"/>
          <p:cNvSpPr/>
          <p:nvPr/>
        </p:nvSpPr>
        <p:spPr>
          <a:xfrm>
            <a:off x="645250" y="4144892"/>
            <a:ext cx="22833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b="1" lang="en" sz="110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CLINICAL</a:t>
            </a:r>
            <a:endParaRPr b="1" sz="1100">
              <a:solidFill>
                <a:srgbClr val="AEDAD8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i="0" lang="en" sz="1100" u="none" cap="none" strike="noStrik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What's required to safely extend outpatient monitoring?</a:t>
            </a:r>
            <a:endParaRPr i="0" sz="1100" u="none" cap="none" strike="noStrike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95" name="Google Shape;95;p15"/>
          <p:cNvCxnSpPr/>
          <p:nvPr/>
        </p:nvCxnSpPr>
        <p:spPr>
          <a:xfrm>
            <a:off x="3244587" y="4247042"/>
            <a:ext cx="0" cy="459900"/>
          </a:xfrm>
          <a:prstGeom prst="straightConnector1">
            <a:avLst/>
          </a:prstGeom>
          <a:noFill/>
          <a:ln cap="flat" cmpd="sng" w="12700">
            <a:solidFill>
              <a:srgbClr val="08A6A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6" name="Google Shape;96;p15"/>
          <p:cNvSpPr/>
          <p:nvPr/>
        </p:nvSpPr>
        <p:spPr>
          <a:xfrm>
            <a:off x="3560624" y="4144892"/>
            <a:ext cx="20226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b="1" lang="en" sz="110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TECHNOLOGY </a:t>
            </a:r>
            <a:endParaRPr sz="1100">
              <a:solidFill>
                <a:srgbClr val="AEDAD8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b="0" i="0" lang="en" sz="1100" u="none" cap="none" strike="noStrike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What data and algorithms generate timely insight?</a:t>
            </a:r>
            <a:endParaRPr b="0" i="0" sz="11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97" name="Google Shape;97;p15"/>
          <p:cNvCxnSpPr/>
          <p:nvPr/>
        </p:nvCxnSpPr>
        <p:spPr>
          <a:xfrm>
            <a:off x="5899261" y="4247042"/>
            <a:ext cx="0" cy="459900"/>
          </a:xfrm>
          <a:prstGeom prst="straightConnector1">
            <a:avLst/>
          </a:prstGeom>
          <a:noFill/>
          <a:ln cap="flat" cmpd="sng" w="12700">
            <a:solidFill>
              <a:srgbClr val="08A6A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98" name="Google Shape;98;p15"/>
          <p:cNvSpPr/>
          <p:nvPr/>
        </p:nvSpPr>
        <p:spPr>
          <a:xfrm>
            <a:off x="6215298" y="4144892"/>
            <a:ext cx="22833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b="1" lang="en" sz="110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COMMERCIAL </a:t>
            </a:r>
            <a:endParaRPr sz="1100">
              <a:solidFill>
                <a:srgbClr val="AEDAD8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What makes the economics sustainable?</a:t>
            </a:r>
            <a:endParaRPr b="0" i="0" sz="11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con_shield.png" id="99" name="Google Shape;99;p15"/>
          <p:cNvPicPr preferRelativeResize="0"/>
          <p:nvPr/>
        </p:nvPicPr>
        <p:blipFill rotWithShape="1">
          <a:blip r:embed="rId7">
            <a:alphaModFix amt="75000"/>
          </a:blip>
          <a:srcRect b="0" l="0" r="0" t="0"/>
          <a:stretch/>
        </p:blipFill>
        <p:spPr>
          <a:xfrm>
            <a:off x="8312178" y="3296980"/>
            <a:ext cx="256698" cy="256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5"/>
          <p:cNvSpPr txBox="1"/>
          <p:nvPr/>
        </p:nvSpPr>
        <p:spPr>
          <a:xfrm>
            <a:off x="457200" y="3707275"/>
            <a:ext cx="82194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0E4B53"/>
                </a:solidFill>
                <a:latin typeface="Work Sans"/>
                <a:ea typeface="Work Sans"/>
                <a:cs typeface="Work Sans"/>
                <a:sym typeface="Work Sans"/>
              </a:rPr>
              <a:t>Early programs prove the model works. Extending it beyond specialized centers turns on three questions:</a:t>
            </a:r>
            <a:endParaRPr b="1" sz="1200">
              <a:solidFill>
                <a:srgbClr val="0E4B5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dime_logo.png" id="105" name="Google Shape;105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6857" y="276149"/>
            <a:ext cx="630935" cy="256672"/>
          </a:xfrm>
          <a:prstGeom prst="rect">
            <a:avLst/>
          </a:prstGeom>
          <a:noFill/>
          <a:ln>
            <a:noFill/>
          </a:ln>
        </p:spPr>
      </p:pic>
      <p:sp>
        <p:nvSpPr>
          <p:cNvPr id="106" name="Google Shape;106;p16"/>
          <p:cNvSpPr/>
          <p:nvPr/>
        </p:nvSpPr>
        <p:spPr>
          <a:xfrm>
            <a:off x="457200" y="213360"/>
            <a:ext cx="6858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050"/>
              <a:buFont typeface="Work Sans"/>
              <a:buNone/>
            </a:pPr>
            <a:r>
              <a:rPr b="1" lang="en" sz="105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CLINICAL FEASIBILITY</a:t>
            </a:r>
            <a:endParaRPr b="1" sz="105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7" name="Google Shape;107;p16"/>
          <p:cNvSpPr/>
          <p:nvPr/>
        </p:nvSpPr>
        <p:spPr>
          <a:xfrm>
            <a:off x="457200" y="487675"/>
            <a:ext cx="7161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650"/>
              <a:buFont typeface="Work Sans"/>
              <a:buNone/>
            </a:pPr>
            <a:r>
              <a:rPr b="1" lang="en" sz="2200">
                <a:solidFill>
                  <a:srgbClr val="16757D"/>
                </a:solidFill>
                <a:latin typeface="Work Sans"/>
                <a:ea typeface="Work Sans"/>
                <a:cs typeface="Work Sans"/>
                <a:sym typeface="Work Sans"/>
              </a:rPr>
              <a:t>Patient selection and escalation planning determine safety, not the technology</a:t>
            </a:r>
            <a:endParaRPr b="1" sz="2200">
              <a:solidFill>
                <a:srgbClr val="16757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8" name="Google Shape;108;p16"/>
          <p:cNvSpPr/>
          <p:nvPr/>
        </p:nvSpPr>
        <p:spPr>
          <a:xfrm>
            <a:off x="457145" y="1331925"/>
            <a:ext cx="4223400" cy="1061700"/>
          </a:xfrm>
          <a:prstGeom prst="roundRect">
            <a:avLst>
              <a:gd fmla="val 11827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ctr" bIns="91425" lIns="411475" spcFirstLastPara="1" rIns="137150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Work Sans"/>
                <a:ea typeface="Work Sans"/>
                <a:cs typeface="Work Sans"/>
                <a:sym typeface="Work Sans"/>
              </a:rPr>
              <a:t>Patient selection rests on established clinical judgment: caregiver support, cognitive capacity, and geographic access to care, not on the monitoring technology itself</a:t>
            </a:r>
            <a:endParaRPr sz="1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09" name="Google Shape;109;p16"/>
          <p:cNvSpPr/>
          <p:nvPr/>
        </p:nvSpPr>
        <p:spPr>
          <a:xfrm>
            <a:off x="457125" y="2486623"/>
            <a:ext cx="4223400" cy="1061700"/>
          </a:xfrm>
          <a:prstGeom prst="roundRect">
            <a:avLst>
              <a:gd fmla="val 15358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ctr" bIns="91425" lIns="411475" spcFirstLastPara="1" rIns="137150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Work Sans"/>
                <a:ea typeface="Work Sans"/>
                <a:cs typeface="Work Sans"/>
                <a:sym typeface="Work Sans"/>
              </a:rPr>
              <a:t>Every program needs an explicit ownership model for after-hours alerts, the “who answers at 2am” question</a:t>
            </a:r>
            <a:endParaRPr sz="1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0" name="Google Shape;110;p16"/>
          <p:cNvSpPr/>
          <p:nvPr/>
        </p:nvSpPr>
        <p:spPr>
          <a:xfrm>
            <a:off x="457145" y="3641325"/>
            <a:ext cx="4223400" cy="1061700"/>
          </a:xfrm>
          <a:prstGeom prst="roundRect">
            <a:avLst>
              <a:gd fmla="val 15358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ctr" bIns="91425" lIns="411475" spcFirstLastPara="1" rIns="137150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Work Sans"/>
                <a:ea typeface="Work Sans"/>
                <a:cs typeface="Work Sans"/>
                <a:sym typeface="Work Sans"/>
              </a:rPr>
              <a:t>Monitoring requirements differ by therapy: CAR-T needs a front-loaded post-infusion window, TCEs need monitoring anchored to each step-up dose</a:t>
            </a:r>
            <a:endParaRPr sz="1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11" name="Google Shape;111;p16"/>
          <p:cNvSpPr/>
          <p:nvPr/>
        </p:nvSpPr>
        <p:spPr>
          <a:xfrm>
            <a:off x="4782975" y="1331925"/>
            <a:ext cx="3904200" cy="3371100"/>
          </a:xfrm>
          <a:prstGeom prst="roundRect">
            <a:avLst>
              <a:gd fmla="val 6145" name="adj"/>
            </a:avLst>
          </a:prstGeom>
          <a:solidFill>
            <a:srgbClr val="16757D"/>
          </a:solidFill>
          <a:ln>
            <a:noFill/>
          </a:ln>
        </p:spPr>
        <p:txBody>
          <a:bodyPr anchorCtr="0" anchor="t" bIns="91425" lIns="137150" spcFirstLastPara="1" rIns="137150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5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CASE EXAMPLE</a:t>
            </a:r>
            <a:endParaRPr b="1" sz="1050">
              <a:solidFill>
                <a:srgbClr val="AEDAD8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A community oncology site delivers step-up dosing for a BCMA-directed TCE. The monitoring platform activates during a 48-hour high-vigilance window after each dose and scales back between doses. When a patient's temperature spikes, the system correlates the event with the recent dose and escalates to the clinical lead directly.</a:t>
            </a:r>
            <a:endParaRPr sz="11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Why this works</a:t>
            </a:r>
            <a:endParaRPr b="1" sz="11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6EDEB"/>
              </a:buClr>
              <a:buSzPts val="860"/>
              <a:buFont typeface="Work Sans"/>
              <a:buNone/>
            </a:pP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Anchoring monitoring to the highest-risk period, instead of running continuous surveillance for two weeks, makes the workflow sustainable for a community team managing multiple patients on different schedules.</a:t>
            </a:r>
            <a:endParaRPr sz="11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50">
              <a:solidFill>
                <a:srgbClr val="AEDAD8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12" name="Google Shape;112;p16"/>
          <p:cNvCxnSpPr/>
          <p:nvPr/>
        </p:nvCxnSpPr>
        <p:spPr>
          <a:xfrm>
            <a:off x="6224987" y="3429390"/>
            <a:ext cx="2235000" cy="0"/>
          </a:xfrm>
          <a:prstGeom prst="straightConnector1">
            <a:avLst/>
          </a:prstGeom>
          <a:noFill/>
          <a:ln cap="flat" cmpd="sng" w="12700">
            <a:solidFill>
              <a:srgbClr val="08A6A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13" name="Google Shape;113;p16"/>
          <p:cNvSpPr/>
          <p:nvPr/>
        </p:nvSpPr>
        <p:spPr>
          <a:xfrm>
            <a:off x="198567" y="1588425"/>
            <a:ext cx="548700" cy="548700"/>
          </a:xfrm>
          <a:prstGeom prst="ellipse">
            <a:avLst/>
          </a:prstGeom>
          <a:solidFill>
            <a:srgbClr val="08A6A3"/>
          </a:solidFill>
          <a:ln>
            <a:noFill/>
          </a:ln>
          <a:effectLst>
            <a:outerShdw blurRad="142875" rotWithShape="0" algn="bl">
              <a:srgbClr val="000000">
                <a:alpha val="22000"/>
              </a:srgbClr>
            </a:outerShdw>
          </a:effectLst>
        </p:spPr>
        <p:txBody>
          <a:bodyPr anchorCtr="0" anchor="ctr" bIns="109975" lIns="109975" spcFirstLastPara="1" rIns="109975" wrap="square" tIns="10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4" name="Google Shape;114;p16"/>
          <p:cNvSpPr/>
          <p:nvPr/>
        </p:nvSpPr>
        <p:spPr>
          <a:xfrm>
            <a:off x="198567" y="2743123"/>
            <a:ext cx="548700" cy="548700"/>
          </a:xfrm>
          <a:prstGeom prst="ellipse">
            <a:avLst/>
          </a:prstGeom>
          <a:solidFill>
            <a:srgbClr val="08A6A3"/>
          </a:solidFill>
          <a:ln>
            <a:noFill/>
          </a:ln>
          <a:effectLst>
            <a:outerShdw blurRad="142875" rotWithShape="0" algn="bl">
              <a:srgbClr val="000000">
                <a:alpha val="22000"/>
              </a:srgbClr>
            </a:outerShdw>
          </a:effectLst>
        </p:spPr>
        <p:txBody>
          <a:bodyPr anchorCtr="0" anchor="ctr" bIns="109975" lIns="109975" spcFirstLastPara="1" rIns="109975" wrap="square" tIns="10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16"/>
          <p:cNvSpPr/>
          <p:nvPr/>
        </p:nvSpPr>
        <p:spPr>
          <a:xfrm>
            <a:off x="198567" y="3897825"/>
            <a:ext cx="548700" cy="548700"/>
          </a:xfrm>
          <a:prstGeom prst="ellipse">
            <a:avLst/>
          </a:prstGeom>
          <a:solidFill>
            <a:srgbClr val="08A6A3"/>
          </a:solidFill>
          <a:ln>
            <a:noFill/>
          </a:ln>
          <a:effectLst>
            <a:outerShdw blurRad="142875" rotWithShape="0" algn="bl">
              <a:srgbClr val="000000">
                <a:alpha val="22000"/>
              </a:srgbClr>
            </a:outerShdw>
          </a:effectLst>
        </p:spPr>
        <p:txBody>
          <a:bodyPr anchorCtr="0" anchor="ctr" bIns="109975" lIns="109975" spcFirstLastPara="1" rIns="109975" wrap="square" tIns="1099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6" name="Google Shape;116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90037" y="3989295"/>
            <a:ext cx="365760" cy="365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0037" y="2834593"/>
            <a:ext cx="365760" cy="365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90037" y="1679895"/>
            <a:ext cx="365760" cy="3657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/>
          <p:nvPr/>
        </p:nvSpPr>
        <p:spPr>
          <a:xfrm>
            <a:off x="6089325" y="1384250"/>
            <a:ext cx="2597400" cy="2122800"/>
          </a:xfrm>
          <a:prstGeom prst="roundRect">
            <a:avLst>
              <a:gd fmla="val 7502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900"/>
              <a:buFont typeface="Work Sans"/>
              <a:buNone/>
            </a:pPr>
            <a:r>
              <a:rPr b="1" lang="en" sz="18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One part of a </a:t>
            </a:r>
            <a:endParaRPr b="1" sz="18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900"/>
              <a:buFont typeface="Work Sans"/>
              <a:buNone/>
            </a:pPr>
            <a:r>
              <a:rPr b="1" lang="en" sz="18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larger model</a:t>
            </a:r>
            <a:endParaRPr b="1" sz="18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Work Sans"/>
                <a:ea typeface="Work Sans"/>
                <a:cs typeface="Work Sans"/>
                <a:sym typeface="Work Sans"/>
              </a:rPr>
              <a:t>A monitoring algorithm needs trained staff, defined escalation pathways, and clear governance around alert ownership to work</a:t>
            </a:r>
            <a:endParaRPr sz="120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descr="dime_logo.png" id="124" name="Google Shape;124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6857" y="276149"/>
            <a:ext cx="630935" cy="256672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17"/>
          <p:cNvSpPr/>
          <p:nvPr/>
        </p:nvSpPr>
        <p:spPr>
          <a:xfrm>
            <a:off x="457200" y="213360"/>
            <a:ext cx="6858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050"/>
              <a:buFont typeface="Work Sans"/>
              <a:buNone/>
            </a:pPr>
            <a:r>
              <a:rPr b="1" lang="en" sz="105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TECHNICAL CONSIDERATIONS</a:t>
            </a:r>
            <a:endParaRPr b="1" sz="105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6" name="Google Shape;126;p17"/>
          <p:cNvSpPr/>
          <p:nvPr/>
        </p:nvSpPr>
        <p:spPr>
          <a:xfrm>
            <a:off x="457200" y="487675"/>
            <a:ext cx="71616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650"/>
              <a:buFont typeface="Work Sans"/>
              <a:buNone/>
            </a:pPr>
            <a:r>
              <a:rPr b="1" lang="en" sz="2200">
                <a:solidFill>
                  <a:srgbClr val="16757D"/>
                </a:solidFill>
                <a:latin typeface="Work Sans"/>
                <a:ea typeface="Work Sans"/>
                <a:cs typeface="Work Sans"/>
                <a:sym typeface="Work Sans"/>
              </a:rPr>
              <a:t>The algorithm's job is to flag risk.</a:t>
            </a:r>
            <a:endParaRPr b="1" sz="2200">
              <a:solidFill>
                <a:srgbClr val="16757D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650"/>
              <a:buFont typeface="Work Sans"/>
              <a:buNone/>
            </a:pPr>
            <a:r>
              <a:rPr b="1" lang="en" sz="2200">
                <a:solidFill>
                  <a:srgbClr val="16757D"/>
                </a:solidFill>
                <a:latin typeface="Work Sans"/>
                <a:ea typeface="Work Sans"/>
                <a:cs typeface="Work Sans"/>
                <a:sym typeface="Work Sans"/>
              </a:rPr>
              <a:t>The clinician's job is to decide what happens next.</a:t>
            </a:r>
            <a:endParaRPr b="1" sz="2200">
              <a:solidFill>
                <a:srgbClr val="16757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7" name="Google Shape;127;p17"/>
          <p:cNvSpPr/>
          <p:nvPr/>
        </p:nvSpPr>
        <p:spPr>
          <a:xfrm>
            <a:off x="457125" y="1384250"/>
            <a:ext cx="2597400" cy="2122800"/>
          </a:xfrm>
          <a:prstGeom prst="roundRect">
            <a:avLst>
              <a:gd fmla="val 7502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Fit-for-purpose DHTs</a:t>
            </a:r>
            <a:endParaRPr sz="18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Work Sans"/>
                <a:ea typeface="Work Sans"/>
                <a:cs typeface="Work Sans"/>
                <a:sym typeface="Work Sans"/>
              </a:rPr>
              <a:t>Digital health technologies (DHTs) should meet the V3+ framework: verification, usability validation, analytical validation, and clinical validation</a:t>
            </a:r>
            <a:endParaRPr sz="1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28" name="Google Shape;128;p17"/>
          <p:cNvSpPr/>
          <p:nvPr/>
        </p:nvSpPr>
        <p:spPr>
          <a:xfrm>
            <a:off x="457125" y="3655477"/>
            <a:ext cx="8229600" cy="1143000"/>
          </a:xfrm>
          <a:prstGeom prst="roundRect">
            <a:avLst>
              <a:gd fmla="val 10372" name="adj"/>
            </a:avLst>
          </a:prstGeom>
          <a:solidFill>
            <a:srgbClr val="16757D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17"/>
          <p:cNvSpPr/>
          <p:nvPr/>
        </p:nvSpPr>
        <p:spPr>
          <a:xfrm>
            <a:off x="1478750" y="3769772"/>
            <a:ext cx="69747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Work Sans"/>
              <a:buNone/>
            </a:pPr>
            <a:r>
              <a:rPr b="1" lang="en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Clinically meaningful alerts are interpreted by a trained healthcare professional. </a:t>
            </a:r>
            <a:r>
              <a:rPr lang="en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The algorithm answers who needs attention and why. The clinician decides what happens next.</a:t>
            </a:r>
            <a:endParaRPr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30" name="Google Shape;130;p17"/>
          <p:cNvSpPr/>
          <p:nvPr/>
        </p:nvSpPr>
        <p:spPr>
          <a:xfrm>
            <a:off x="3273225" y="1384250"/>
            <a:ext cx="2597400" cy="2122800"/>
          </a:xfrm>
          <a:prstGeom prst="roundRect">
            <a:avLst>
              <a:gd fmla="val 7502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900"/>
              <a:buFont typeface="Work Sans"/>
              <a:buNone/>
            </a:pPr>
            <a:r>
              <a:rPr b="1" lang="en" sz="18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Design </a:t>
            </a:r>
            <a:endParaRPr b="1" sz="18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900"/>
              <a:buFont typeface="Work Sans"/>
              <a:buNone/>
            </a:pPr>
            <a:r>
              <a:rPr b="1" lang="en" sz="18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priorities</a:t>
            </a:r>
            <a:endParaRPr b="1" sz="18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Work Sans"/>
                <a:ea typeface="Work Sans"/>
                <a:cs typeface="Work Sans"/>
                <a:sym typeface="Work Sans"/>
              </a:rPr>
              <a:t>Personalized baselines over population thresholds, trends over single readings, and explainable alerts clinicians can act on</a:t>
            </a:r>
            <a:endParaRPr sz="120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31" name="Google Shape;131;p17" title="icons-stakeholders-gradient-clinicalCare.png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683388" y="3911484"/>
            <a:ext cx="630950" cy="630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2" name="Google Shape;132;p17" title="icons-stakeholders-gradient-devic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510443" y="1490851"/>
            <a:ext cx="467700" cy="467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7" title="icons-stakeholders-gradient-engineer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275493" y="1480122"/>
            <a:ext cx="532525" cy="53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7" title="icons-stakeholders-gradient-dataScientist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051253" y="1480122"/>
            <a:ext cx="532525" cy="532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8"/>
          <p:cNvSpPr/>
          <p:nvPr/>
        </p:nvSpPr>
        <p:spPr>
          <a:xfrm>
            <a:off x="6858500" y="1244950"/>
            <a:ext cx="1875600" cy="1748100"/>
          </a:xfrm>
          <a:prstGeom prst="roundRect">
            <a:avLst>
              <a:gd fmla="val 7502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900"/>
              <a:buFont typeface="Work Sans"/>
              <a:buNone/>
            </a:pPr>
            <a:r>
              <a:rPr b="1" lang="en" sz="30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~38%</a:t>
            </a:r>
            <a:endParaRPr b="1" sz="30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Work Sans"/>
                <a:ea typeface="Work Sans"/>
                <a:cs typeface="Work Sans"/>
                <a:sym typeface="Work Sans"/>
              </a:rPr>
              <a:t>potential rise in CAR-T use from equalizing travel distance</a:t>
            </a:r>
            <a:endParaRPr sz="1200"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descr="dime_logo.png" id="140" name="Google Shape;140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26857" y="276149"/>
            <a:ext cx="630935" cy="256672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18"/>
          <p:cNvSpPr/>
          <p:nvPr/>
        </p:nvSpPr>
        <p:spPr>
          <a:xfrm>
            <a:off x="457200" y="213360"/>
            <a:ext cx="6858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050"/>
              <a:buFont typeface="Work Sans"/>
              <a:buNone/>
            </a:pPr>
            <a:r>
              <a:rPr b="1" lang="en" sz="105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VALUE OF OUTPATIENT CRS MONITORING</a:t>
            </a:r>
            <a:endParaRPr b="1" sz="105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2" name="Google Shape;142;p18"/>
          <p:cNvSpPr/>
          <p:nvPr/>
        </p:nvSpPr>
        <p:spPr>
          <a:xfrm>
            <a:off x="457200" y="487675"/>
            <a:ext cx="62400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650"/>
              <a:buFont typeface="Work Sans"/>
              <a:buNone/>
            </a:pPr>
            <a:r>
              <a:rPr b="1" lang="en" sz="2200">
                <a:solidFill>
                  <a:srgbClr val="16757D"/>
                </a:solidFill>
                <a:latin typeface="Work Sans"/>
                <a:ea typeface="Work Sans"/>
                <a:cs typeface="Work Sans"/>
                <a:sym typeface="Work Sans"/>
              </a:rPr>
              <a:t>The economic case rests on care delivery, not billing codes.</a:t>
            </a:r>
            <a:endParaRPr b="1" sz="2200">
              <a:solidFill>
                <a:srgbClr val="16757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3" name="Google Shape;143;p18"/>
          <p:cNvSpPr/>
          <p:nvPr/>
        </p:nvSpPr>
        <p:spPr>
          <a:xfrm>
            <a:off x="409800" y="1244950"/>
            <a:ext cx="4257000" cy="1748100"/>
          </a:xfrm>
          <a:prstGeom prst="roundRect">
            <a:avLst>
              <a:gd fmla="val 7502" name="adj"/>
            </a:avLst>
          </a:prstGeom>
          <a:solidFill>
            <a:srgbClr val="08A6A3"/>
          </a:solidFill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2400">
                <a:solidFill>
                  <a:schemeClr val="lt1"/>
                </a:solidFill>
                <a:latin typeface="Bodoni Moda"/>
                <a:ea typeface="Bodoni Moda"/>
                <a:cs typeface="Bodoni Moda"/>
                <a:sym typeface="Bodoni Moda"/>
              </a:rPr>
              <a:t>“The reimbursement is not the issue here. It's freeing up the beds.”</a:t>
            </a:r>
            <a:endParaRPr b="1" i="1" sz="2400">
              <a:solidFill>
                <a:schemeClr val="lt1"/>
              </a:solidFill>
              <a:latin typeface="Bodoni Moda"/>
              <a:ea typeface="Bodoni Moda"/>
              <a:cs typeface="Bodoni Moda"/>
              <a:sym typeface="Bodoni Moda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— Sponsor interview</a:t>
            </a:r>
            <a:endParaRPr sz="120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4" name="Google Shape;144;p18"/>
          <p:cNvSpPr/>
          <p:nvPr/>
        </p:nvSpPr>
        <p:spPr>
          <a:xfrm>
            <a:off x="4824940" y="1244950"/>
            <a:ext cx="1875600" cy="1748100"/>
          </a:xfrm>
          <a:prstGeom prst="roundRect">
            <a:avLst>
              <a:gd fmla="val 7502" name="adj"/>
            </a:avLst>
          </a:prstGeom>
          <a:solidFill>
            <a:srgbClr val="E3EDED"/>
          </a:solidFill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900"/>
              <a:buFont typeface="Work Sans"/>
              <a:buNone/>
            </a:pPr>
            <a:r>
              <a:rPr b="1" lang="en" sz="300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$3,000</a:t>
            </a:r>
            <a:endParaRPr b="1" sz="300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latin typeface="Work Sans"/>
                <a:ea typeface="Work Sans"/>
                <a:cs typeface="Work Sans"/>
                <a:sym typeface="Work Sans"/>
              </a:rPr>
              <a:t>cost of avoiding a single hospital bed-day</a:t>
            </a:r>
            <a:endParaRPr sz="1200"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5" name="Google Shape;145;p18"/>
          <p:cNvSpPr/>
          <p:nvPr/>
        </p:nvSpPr>
        <p:spPr>
          <a:xfrm>
            <a:off x="457200" y="3144109"/>
            <a:ext cx="68580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050"/>
              <a:buFont typeface="Work Sans"/>
              <a:buNone/>
            </a:pPr>
            <a:r>
              <a:rPr b="1" lang="en" sz="1050">
                <a:solidFill>
                  <a:srgbClr val="08A6A3"/>
                </a:solidFill>
                <a:latin typeface="Work Sans"/>
                <a:ea typeface="Work Sans"/>
                <a:cs typeface="Work Sans"/>
                <a:sym typeface="Work Sans"/>
              </a:rPr>
              <a:t>BUILDING A SUSTAINABLE ECONOMIC MODEL</a:t>
            </a:r>
            <a:endParaRPr b="1" sz="1050">
              <a:solidFill>
                <a:srgbClr val="08A6A3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6" name="Google Shape;146;p18"/>
          <p:cNvSpPr/>
          <p:nvPr/>
        </p:nvSpPr>
        <p:spPr>
          <a:xfrm>
            <a:off x="457200" y="3396993"/>
            <a:ext cx="8229600" cy="36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650"/>
              <a:buFont typeface="Work Sans"/>
              <a:buNone/>
            </a:pPr>
            <a:r>
              <a:rPr b="1" lang="en" sz="2200">
                <a:solidFill>
                  <a:srgbClr val="16757D"/>
                </a:solidFill>
                <a:latin typeface="Work Sans"/>
                <a:ea typeface="Work Sans"/>
                <a:cs typeface="Work Sans"/>
                <a:sym typeface="Work Sans"/>
              </a:rPr>
              <a:t>A durable model combines multiple payment pathways</a:t>
            </a:r>
            <a:endParaRPr b="1" sz="2200">
              <a:solidFill>
                <a:srgbClr val="16757D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47" name="Google Shape;147;p18"/>
          <p:cNvSpPr/>
          <p:nvPr/>
        </p:nvSpPr>
        <p:spPr>
          <a:xfrm>
            <a:off x="409800" y="3792797"/>
            <a:ext cx="8324400" cy="1102200"/>
          </a:xfrm>
          <a:prstGeom prst="roundRect">
            <a:avLst>
              <a:gd fmla="val 17802" name="adj"/>
            </a:avLst>
          </a:prstGeom>
          <a:solidFill>
            <a:srgbClr val="0E4B5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8" name="Google Shape;148;p18"/>
          <p:cNvSpPr/>
          <p:nvPr/>
        </p:nvSpPr>
        <p:spPr>
          <a:xfrm>
            <a:off x="533350" y="4011797"/>
            <a:ext cx="14205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b="1" lang="en" sz="110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PROVIDER BILLING</a:t>
            </a:r>
            <a:endParaRPr b="1" sz="1100">
              <a:solidFill>
                <a:srgbClr val="AEDAD8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lang="en" sz="1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Through RTM/RPM reimbursement</a:t>
            </a:r>
            <a:endParaRPr sz="1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49" name="Google Shape;149;p18"/>
          <p:cNvCxnSpPr/>
          <p:nvPr/>
        </p:nvCxnSpPr>
        <p:spPr>
          <a:xfrm>
            <a:off x="2061590" y="3965897"/>
            <a:ext cx="0" cy="756000"/>
          </a:xfrm>
          <a:prstGeom prst="straightConnector1">
            <a:avLst/>
          </a:prstGeom>
          <a:noFill/>
          <a:ln cap="flat" cmpd="sng" w="12700">
            <a:solidFill>
              <a:srgbClr val="08A6A3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50" name="Google Shape;150;p18"/>
          <p:cNvCxnSpPr/>
          <p:nvPr/>
        </p:nvCxnSpPr>
        <p:spPr>
          <a:xfrm>
            <a:off x="4153571" y="3965897"/>
            <a:ext cx="0" cy="756000"/>
          </a:xfrm>
          <a:prstGeom prst="straightConnector1">
            <a:avLst/>
          </a:prstGeom>
          <a:noFill/>
          <a:ln cap="flat" cmpd="sng" w="12700">
            <a:solidFill>
              <a:srgbClr val="08A6A3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51" name="Google Shape;151;p18"/>
          <p:cNvSpPr/>
          <p:nvPr/>
        </p:nvSpPr>
        <p:spPr>
          <a:xfrm>
            <a:off x="2169331" y="4011797"/>
            <a:ext cx="18765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b="1" lang="en" sz="110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VALUE</a:t>
            </a:r>
            <a:r>
              <a:rPr b="1" lang="en" sz="110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-</a:t>
            </a:r>
            <a:r>
              <a:rPr b="1" lang="en" sz="110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BASED ONCOLOGY</a:t>
            </a:r>
            <a:endParaRPr b="1" sz="1100">
              <a:solidFill>
                <a:srgbClr val="AEDAD8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lang="en" sz="1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Models such as the </a:t>
            </a:r>
            <a:r>
              <a:rPr lang="en" sz="1000" u="sng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CMS Enhancing Oncology </a:t>
            </a:r>
            <a:r>
              <a:rPr lang="en" sz="1000" u="sng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Model</a:t>
            </a:r>
            <a:endParaRPr sz="1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2" name="Google Shape;152;p18"/>
          <p:cNvSpPr/>
          <p:nvPr/>
        </p:nvSpPr>
        <p:spPr>
          <a:xfrm>
            <a:off x="4261311" y="4011797"/>
            <a:ext cx="23337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b="1" lang="en" sz="110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PHARMA/DHT DEVELOPER </a:t>
            </a:r>
            <a:r>
              <a:rPr b="1" lang="en" sz="110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COLLABORATIONS</a:t>
            </a:r>
            <a:endParaRPr b="1" sz="1100">
              <a:solidFill>
                <a:srgbClr val="AEDAD8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lang="en" sz="1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Sponsor funding for co-developed evidence and deployment</a:t>
            </a:r>
            <a:endParaRPr sz="1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53" name="Google Shape;153;p18"/>
          <p:cNvSpPr/>
          <p:nvPr/>
        </p:nvSpPr>
        <p:spPr>
          <a:xfrm>
            <a:off x="6810492" y="4011797"/>
            <a:ext cx="1876500" cy="66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b="1" lang="en" sz="1100">
                <a:solidFill>
                  <a:srgbClr val="AEDAD8"/>
                </a:solidFill>
                <a:latin typeface="Work Sans"/>
                <a:ea typeface="Work Sans"/>
                <a:cs typeface="Work Sans"/>
                <a:sym typeface="Work Sans"/>
              </a:rPr>
              <a:t>ENTERPRISE ADOPTION</a:t>
            </a:r>
            <a:endParaRPr b="1" sz="1100">
              <a:solidFill>
                <a:srgbClr val="AEDAD8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marR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050"/>
              <a:buFont typeface="Work Sans"/>
              <a:buNone/>
            </a:pPr>
            <a:r>
              <a:rPr lang="en" sz="10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Direct health-system purchase, justified by expected bed-day savings</a:t>
            </a:r>
            <a:endParaRPr sz="10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cxnSp>
        <p:nvCxnSpPr>
          <p:cNvPr id="154" name="Google Shape;154;p18"/>
          <p:cNvCxnSpPr/>
          <p:nvPr/>
        </p:nvCxnSpPr>
        <p:spPr>
          <a:xfrm>
            <a:off x="6702752" y="3965897"/>
            <a:ext cx="0" cy="756000"/>
          </a:xfrm>
          <a:prstGeom prst="straightConnector1">
            <a:avLst/>
          </a:prstGeom>
          <a:noFill/>
          <a:ln cap="flat" cmpd="sng" w="12700">
            <a:solidFill>
              <a:srgbClr val="08A6A3"/>
            </a:solidFill>
            <a:prstDash val="solid"/>
            <a:round/>
            <a:headEnd len="sm" w="sm" type="none"/>
            <a:tailEnd len="sm" w="sm" type="none"/>
          </a:ln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16757D"/>
            </a:gs>
            <a:gs pos="27000">
              <a:srgbClr val="16757D"/>
            </a:gs>
            <a:gs pos="100000">
              <a:srgbClr val="08A6A3"/>
            </a:gs>
          </a:gsLst>
          <a:lin ang="2700006" scaled="0"/>
        </a:grad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9" title="biological-scene.jpg"/>
          <p:cNvPicPr preferRelativeResize="0"/>
          <p:nvPr/>
        </p:nvPicPr>
        <p:blipFill rotWithShape="1">
          <a:blip r:embed="rId3">
            <a:alphaModFix amt="15000"/>
          </a:blip>
          <a:srcRect b="0" l="0" r="0" t="15605"/>
          <a:stretch/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0" name="Google Shape;160;p19"/>
          <p:cNvSpPr/>
          <p:nvPr/>
        </p:nvSpPr>
        <p:spPr>
          <a:xfrm>
            <a:off x="457200" y="213350"/>
            <a:ext cx="46089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050"/>
              <a:buFont typeface="Work Sans"/>
              <a:buNone/>
            </a:pPr>
            <a:r>
              <a:rPr b="1" lang="en" sz="1050">
                <a:solidFill>
                  <a:schemeClr val="lt1"/>
                </a:solidFill>
                <a:latin typeface="Work Sans"/>
                <a:ea typeface="Work Sans"/>
                <a:cs typeface="Work Sans"/>
                <a:sym typeface="Work Sans"/>
              </a:rPr>
              <a:t>THE PATH FORWARD</a:t>
            </a:r>
            <a:endParaRPr b="1" sz="1050">
              <a:solidFill>
                <a:schemeClr val="lt1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1" name="Google Shape;161;p19"/>
          <p:cNvSpPr/>
          <p:nvPr/>
        </p:nvSpPr>
        <p:spPr>
          <a:xfrm>
            <a:off x="457200" y="487675"/>
            <a:ext cx="6240000" cy="658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8A6A3"/>
              </a:buClr>
              <a:buSzPts val="1650"/>
              <a:buFont typeface="Work Sans"/>
              <a:buNone/>
            </a:pPr>
            <a:r>
              <a:rPr b="1" lang="en" sz="22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Advancing outpatient CRS monitoring: From feasibility to scale</a:t>
            </a:r>
            <a:endParaRPr b="1" sz="22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2" name="Google Shape;162;p19"/>
          <p:cNvSpPr/>
          <p:nvPr/>
        </p:nvSpPr>
        <p:spPr>
          <a:xfrm>
            <a:off x="4601383" y="1308050"/>
            <a:ext cx="2055600" cy="2517300"/>
          </a:xfrm>
          <a:prstGeom prst="roundRect">
            <a:avLst>
              <a:gd fmla="val 7502" name="adj"/>
            </a:avLst>
          </a:prstGeom>
          <a:solidFill>
            <a:srgbClr val="0E4B53"/>
          </a:solidFill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900"/>
              <a:buFont typeface="Work Sans"/>
              <a:buNone/>
            </a:pPr>
            <a:r>
              <a:rPr b="1" lang="en" sz="1800">
                <a:solidFill>
                  <a:srgbClr val="BFE0DE"/>
                </a:solidFill>
                <a:latin typeface="Work Sans"/>
                <a:ea typeface="Work Sans"/>
                <a:cs typeface="Work Sans"/>
                <a:sym typeface="Work Sans"/>
              </a:rPr>
              <a:t>What it takes</a:t>
            </a:r>
            <a:endParaRPr b="1" sz="1800">
              <a:solidFill>
                <a:srgbClr val="BFE0D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Multi-site prospective and real-world studies • Consistent CRS capture and adjudication • Pilots across community and non-academic settings • Alignment on evidence requirements</a:t>
            </a:r>
            <a:endParaRPr sz="11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3" name="Google Shape;163;p19"/>
          <p:cNvSpPr/>
          <p:nvPr/>
        </p:nvSpPr>
        <p:spPr>
          <a:xfrm>
            <a:off x="403550" y="1308050"/>
            <a:ext cx="2055600" cy="2517300"/>
          </a:xfrm>
          <a:prstGeom prst="roundRect">
            <a:avLst>
              <a:gd fmla="val 7502" name="adj"/>
            </a:avLst>
          </a:prstGeom>
          <a:solidFill>
            <a:srgbClr val="0E4B53"/>
          </a:solidFill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BFE0DE"/>
                </a:solidFill>
                <a:latin typeface="Work Sans"/>
                <a:ea typeface="Work Sans"/>
                <a:cs typeface="Work Sans"/>
                <a:sym typeface="Work Sans"/>
              </a:rPr>
              <a:t>What we know</a:t>
            </a:r>
            <a:endParaRPr b="1" sz="1800">
              <a:solidFill>
                <a:srgbClr val="BFE0D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Outpatient CRS monitoring is feasible within an established clinical care model, with appropriate patient selection, 24/7 escalation, and reliable return-to-care.</a:t>
            </a:r>
            <a:endParaRPr sz="11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4" name="Google Shape;164;p19"/>
          <p:cNvSpPr/>
          <p:nvPr/>
        </p:nvSpPr>
        <p:spPr>
          <a:xfrm>
            <a:off x="2502467" y="1308050"/>
            <a:ext cx="2055600" cy="2517300"/>
          </a:xfrm>
          <a:prstGeom prst="roundRect">
            <a:avLst>
              <a:gd fmla="val 7502" name="adj"/>
            </a:avLst>
          </a:prstGeom>
          <a:solidFill>
            <a:srgbClr val="0E4B53"/>
          </a:solidFill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900"/>
              <a:buFont typeface="Work Sans"/>
              <a:buNone/>
            </a:pPr>
            <a:r>
              <a:rPr b="1" lang="en" sz="1800">
                <a:solidFill>
                  <a:srgbClr val="BFE0DE"/>
                </a:solidFill>
                <a:latin typeface="Work Sans"/>
                <a:ea typeface="Work Sans"/>
                <a:cs typeface="Work Sans"/>
                <a:sym typeface="Work Sans"/>
              </a:rPr>
              <a:t>What we need</a:t>
            </a:r>
            <a:endParaRPr b="1" sz="1800">
              <a:solidFill>
                <a:srgbClr val="BFE0D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Evidence that both the care model and monitoring technology perform safely and reliably across real-world settings—not just specialized centers.</a:t>
            </a:r>
            <a:endParaRPr sz="11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sp>
        <p:nvSpPr>
          <p:cNvPr id="165" name="Google Shape;165;p19"/>
          <p:cNvSpPr/>
          <p:nvPr/>
        </p:nvSpPr>
        <p:spPr>
          <a:xfrm>
            <a:off x="6700300" y="1308050"/>
            <a:ext cx="2055600" cy="2517300"/>
          </a:xfrm>
          <a:prstGeom prst="roundRect">
            <a:avLst>
              <a:gd fmla="val 7502" name="adj"/>
            </a:avLst>
          </a:prstGeom>
          <a:solidFill>
            <a:srgbClr val="0E4B53"/>
          </a:solidFill>
          <a:ln>
            <a:noFill/>
          </a:ln>
        </p:spPr>
        <p:txBody>
          <a:bodyPr anchorCtr="0" anchor="t" bIns="137150" lIns="137150" spcFirstLastPara="1" rIns="137150" wrap="square" tIns="13715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16757D"/>
              </a:buClr>
              <a:buSzPts val="1900"/>
              <a:buFont typeface="Work Sans"/>
              <a:buNone/>
            </a:pPr>
            <a:r>
              <a:rPr b="1" lang="en" sz="1800">
                <a:solidFill>
                  <a:srgbClr val="BFE0DE"/>
                </a:solidFill>
                <a:latin typeface="Work Sans"/>
                <a:ea typeface="Work Sans"/>
                <a:cs typeface="Work Sans"/>
                <a:sym typeface="Work Sans"/>
              </a:rPr>
              <a:t>Where it leads</a:t>
            </a:r>
            <a:endParaRPr b="1" sz="1800">
              <a:solidFill>
                <a:srgbClr val="BFE0DE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A validated, scalable approach to extending CAR-T and TCE care beyond specialized centers.</a:t>
            </a:r>
            <a:endParaRPr sz="11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66" name="Google Shape;166;p19" title="logo-white-RBG.png"/>
          <p:cNvPicPr preferRelativeResize="0"/>
          <p:nvPr/>
        </p:nvPicPr>
        <p:blipFill rotWithShape="1">
          <a:blip r:embed="rId4">
            <a:alphaModFix/>
          </a:blip>
          <a:srcRect b="1569" l="0" r="0" t="1569"/>
          <a:stretch/>
        </p:blipFill>
        <p:spPr>
          <a:xfrm>
            <a:off x="8226857" y="276149"/>
            <a:ext cx="630935" cy="256673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9"/>
          <p:cNvSpPr txBox="1"/>
          <p:nvPr/>
        </p:nvSpPr>
        <p:spPr>
          <a:xfrm>
            <a:off x="457200" y="3949800"/>
            <a:ext cx="4154400" cy="89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Read the full Feasibility Report.</a:t>
            </a:r>
            <a:endParaRPr b="1" sz="180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" sz="1200">
                <a:solidFill>
                  <a:srgbClr val="FFFFFF"/>
                </a:solidFill>
                <a:latin typeface="Work Sans"/>
                <a:ea typeface="Work Sans"/>
                <a:cs typeface="Work Sans"/>
                <a:sym typeface="Work Sans"/>
              </a:rPr>
              <a:t>Includes a six-domain site readiness checklist and the full evidence base behind these findings.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168" name="Google Shape;168;p19">
            <a:hlinkClick r:id="rId5"/>
          </p:cNvPr>
          <p:cNvSpPr/>
          <p:nvPr/>
        </p:nvSpPr>
        <p:spPr>
          <a:xfrm>
            <a:off x="4796125" y="4169850"/>
            <a:ext cx="2994000" cy="457200"/>
          </a:xfrm>
          <a:prstGeom prst="roundRect">
            <a:avLst>
              <a:gd fmla="val 50000" name="adj"/>
            </a:avLst>
          </a:prstGeom>
          <a:gradFill>
            <a:gsLst>
              <a:gs pos="0">
                <a:srgbClr val="16757D"/>
              </a:gs>
              <a:gs pos="100000">
                <a:srgbClr val="0E4B53"/>
              </a:gs>
            </a:gsLst>
            <a:lin ang="5400012" scaled="0"/>
          </a:gradFill>
          <a:ln cap="flat" cmpd="sng" w="19050">
            <a:solidFill>
              <a:srgbClr val="08A6A3"/>
            </a:solidFill>
            <a:prstDash val="solid"/>
            <a:round/>
            <a:headEnd len="sm" w="sm" type="none"/>
            <a:tailEnd len="sm" w="sm" type="none"/>
          </a:ln>
          <a:effectLst>
            <a:outerShdw blurRad="142875" rotWithShape="0" algn="bl">
              <a:srgbClr val="000000">
                <a:alpha val="2200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50">
                <a:solidFill>
                  <a:srgbClr val="FFFFFF"/>
                </a:solidFill>
                <a:uFill>
                  <a:noFill/>
                </a:uFill>
                <a:latin typeface="Work Sans"/>
                <a:ea typeface="Work Sans"/>
                <a:cs typeface="Work Sans"/>
                <a:sym typeface="Work Sans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Download Feasibility Report</a:t>
            </a:r>
            <a:endParaRPr b="1" sz="1150">
              <a:solidFill>
                <a:srgbClr val="FFFFFF"/>
              </a:solidFill>
              <a:latin typeface="Work Sans"/>
              <a:ea typeface="Work Sans"/>
              <a:cs typeface="Work Sans"/>
              <a:sym typeface="Work Sans"/>
            </a:endParaRPr>
          </a:p>
        </p:txBody>
      </p:sp>
      <p:pic>
        <p:nvPicPr>
          <p:cNvPr id="169" name="Google Shape;169;p19" title="CRS Adjudication Flowchart (5).png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963822" y="4294987"/>
            <a:ext cx="201775" cy="20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19"/>
          <p:cNvPicPr preferRelativeResize="0"/>
          <p:nvPr/>
        </p:nvPicPr>
        <p:blipFill rotWithShape="1">
          <a:blip r:embed="rId9">
            <a:alphaModFix amt="50000"/>
          </a:blip>
          <a:srcRect b="0" l="0" r="0" t="0"/>
          <a:stretch/>
        </p:blipFill>
        <p:spPr>
          <a:xfrm>
            <a:off x="8269745" y="3356400"/>
            <a:ext cx="392750" cy="39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19"/>
          <p:cNvPicPr preferRelativeResize="0"/>
          <p:nvPr/>
        </p:nvPicPr>
        <p:blipFill rotWithShape="1">
          <a:blip r:embed="rId10">
            <a:alphaModFix amt="50000"/>
          </a:blip>
          <a:srcRect b="0" l="0" r="0" t="0"/>
          <a:stretch/>
        </p:blipFill>
        <p:spPr>
          <a:xfrm>
            <a:off x="4089103" y="3356403"/>
            <a:ext cx="392750" cy="39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2" name="Google Shape;172;p19"/>
          <p:cNvPicPr preferRelativeResize="0"/>
          <p:nvPr/>
        </p:nvPicPr>
        <p:blipFill>
          <a:blip r:embed="rId11">
            <a:alphaModFix amt="50000"/>
          </a:blip>
          <a:stretch>
            <a:fillRect/>
          </a:stretch>
        </p:blipFill>
        <p:spPr>
          <a:xfrm>
            <a:off x="6188023" y="3356400"/>
            <a:ext cx="392750" cy="392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3" name="Google Shape;173;p19"/>
          <p:cNvPicPr preferRelativeResize="0"/>
          <p:nvPr/>
        </p:nvPicPr>
        <p:blipFill rotWithShape="1">
          <a:blip r:embed="rId12">
            <a:alphaModFix amt="50000"/>
          </a:blip>
          <a:srcRect b="0" l="0" r="0" t="0"/>
          <a:stretch/>
        </p:blipFill>
        <p:spPr>
          <a:xfrm>
            <a:off x="1990227" y="3356401"/>
            <a:ext cx="392750" cy="39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