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6858000" cx="9144000"/>
  <p:notesSz cx="6858000" cy="9144000"/>
  <p:embeddedFontLst>
    <p:embeddedFont>
      <p:font typeface="Libre Franklin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3" roundtripDataSignature="AMtx7mi6noxqkHHEOJbBvgbyGNUORDgK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5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LibreFranklin-regular.fntdata"/><Relationship Id="rId14" Type="http://schemas.openxmlformats.org/officeDocument/2006/relationships/slide" Target="slides/slide8.xml"/><Relationship Id="rId17" Type="http://schemas.openxmlformats.org/officeDocument/2006/relationships/font" Target="fonts/LibreFranklin-italic.fntdata"/><Relationship Id="rId16" Type="http://schemas.openxmlformats.org/officeDocument/2006/relationships/font" Target="fonts/LibreFranklin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LibreFranklin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title"/>
          </p:nvPr>
        </p:nvSpPr>
        <p:spPr>
          <a:xfrm>
            <a:off x="347579" y="376349"/>
            <a:ext cx="84621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Montserr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347579" y="1428739"/>
            <a:ext cx="8462100" cy="45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718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080"/>
              <a:buChar char="▶"/>
              <a:defRPr/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683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/>
          <p:nvPr/>
        </p:nvSpPr>
        <p:spPr>
          <a:xfrm>
            <a:off x="-1" y="0"/>
            <a:ext cx="9144000" cy="6243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6" name="Google Shape;76;p21"/>
          <p:cNvSpPr/>
          <p:nvPr/>
        </p:nvSpPr>
        <p:spPr>
          <a:xfrm>
            <a:off x="332340" y="1416475"/>
            <a:ext cx="4163400" cy="460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7" name="Google Shape;77;p21"/>
          <p:cNvSpPr/>
          <p:nvPr/>
        </p:nvSpPr>
        <p:spPr>
          <a:xfrm>
            <a:off x="4698444" y="1416475"/>
            <a:ext cx="4163400" cy="460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8" name="Google Shape;78;p21"/>
          <p:cNvSpPr txBox="1"/>
          <p:nvPr>
            <p:ph type="title"/>
          </p:nvPr>
        </p:nvSpPr>
        <p:spPr>
          <a:xfrm>
            <a:off x="347579" y="371287"/>
            <a:ext cx="8462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" type="body"/>
          </p:nvPr>
        </p:nvSpPr>
        <p:spPr>
          <a:xfrm>
            <a:off x="504680" y="1551478"/>
            <a:ext cx="3815700" cy="4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▶"/>
              <a:defRPr sz="2000"/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036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760"/>
              <a:buChar char="•"/>
              <a:defRPr sz="1600"/>
            </a:lvl3pPr>
            <a:lvl4pPr indent="-3175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▪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0" name="Google Shape;80;p21"/>
          <p:cNvSpPr txBox="1"/>
          <p:nvPr>
            <p:ph idx="2" type="body"/>
          </p:nvPr>
        </p:nvSpPr>
        <p:spPr>
          <a:xfrm>
            <a:off x="4873731" y="1575218"/>
            <a:ext cx="3822300" cy="4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▶"/>
              <a:defRPr sz="2000"/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036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760"/>
              <a:buChar char="•"/>
              <a:defRPr sz="1600"/>
            </a:lvl3pPr>
            <a:lvl4pPr indent="-3175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▪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1" name="Google Shape;81;p21"/>
          <p:cNvSpPr/>
          <p:nvPr/>
        </p:nvSpPr>
        <p:spPr>
          <a:xfrm>
            <a:off x="347579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347579" y="371287"/>
            <a:ext cx="8462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3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23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718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080"/>
              <a:buChar char="▶"/>
              <a:defRPr/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  <a:defRPr b="1" sz="2400"/>
            </a:lvl1pPr>
            <a:lvl2pPr indent="-2286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None/>
              <a:defRPr b="1" sz="1800"/>
            </a:lvl3pPr>
            <a:lvl4pPr indent="-2286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23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718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080"/>
              <a:buChar char="▶"/>
              <a:defRPr/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4" name="Google Shape;94;p2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5" name="Google Shape;95;p23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4"/>
          <p:cNvSpPr txBox="1"/>
          <p:nvPr>
            <p:ph type="title"/>
          </p:nvPr>
        </p:nvSpPr>
        <p:spPr>
          <a:xfrm>
            <a:off x="1792288" y="482434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ontserrat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Merriweather Sans"/>
              <a:buNone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4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1792288" y="5484657"/>
            <a:ext cx="54864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descr="footer.png" id="100" name="Google Shape;10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0468"/>
            <a:ext cx="9144000" cy="6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4"/>
          <p:cNvSpPr/>
          <p:nvPr/>
        </p:nvSpPr>
        <p:spPr>
          <a:xfrm>
            <a:off x="347579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ctrTitle"/>
          </p:nvPr>
        </p:nvSpPr>
        <p:spPr>
          <a:xfrm>
            <a:off x="340896" y="507446"/>
            <a:ext cx="8462100" cy="28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3800"/>
              <a:buFont typeface="Montserrat"/>
              <a:buNone/>
              <a:defRPr b="1" i="0" sz="3800">
                <a:solidFill>
                  <a:srgbClr val="29292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-color-full-RBG.png" id="104" name="Google Shape;104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896" y="3925775"/>
            <a:ext cx="2205535" cy="201806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5"/>
          <p:cNvSpPr/>
          <p:nvPr/>
        </p:nvSpPr>
        <p:spPr>
          <a:xfrm>
            <a:off x="340895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25"/>
          <p:cNvSpPr/>
          <p:nvPr/>
        </p:nvSpPr>
        <p:spPr>
          <a:xfrm>
            <a:off x="0" y="6255588"/>
            <a:ext cx="9144000" cy="602400"/>
          </a:xfrm>
          <a:prstGeom prst="rect">
            <a:avLst/>
          </a:prstGeom>
          <a:solidFill>
            <a:srgbClr val="292929"/>
          </a:solidFill>
          <a:ln cap="flat" cmpd="sng" w="9525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7" name="Google Shape;107;p25"/>
          <p:cNvSpPr txBox="1"/>
          <p:nvPr>
            <p:ph idx="1" type="body"/>
          </p:nvPr>
        </p:nvSpPr>
        <p:spPr>
          <a:xfrm>
            <a:off x="3287864" y="4142695"/>
            <a:ext cx="4521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  <a:defRPr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2" type="body"/>
          </p:nvPr>
        </p:nvSpPr>
        <p:spPr>
          <a:xfrm>
            <a:off x="3287864" y="4854059"/>
            <a:ext cx="4521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  <a:defRPr sz="2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3" type="body"/>
          </p:nvPr>
        </p:nvSpPr>
        <p:spPr>
          <a:xfrm>
            <a:off x="3287864" y="5525621"/>
            <a:ext cx="4521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080"/>
              <a:buNone/>
              <a:defRPr sz="18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0" y="0"/>
            <a:ext cx="9144000" cy="63648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2" name="Google Shape;112;p26"/>
          <p:cNvSpPr/>
          <p:nvPr/>
        </p:nvSpPr>
        <p:spPr>
          <a:xfrm>
            <a:off x="347579" y="0"/>
            <a:ext cx="8462100" cy="4273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3" name="Google Shape;113;p26"/>
          <p:cNvSpPr txBox="1"/>
          <p:nvPr>
            <p:ph type="title"/>
          </p:nvPr>
        </p:nvSpPr>
        <p:spPr>
          <a:xfrm>
            <a:off x="666920" y="371287"/>
            <a:ext cx="78102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/>
          <p:nvPr/>
        </p:nvSpPr>
        <p:spPr>
          <a:xfrm>
            <a:off x="1846827" y="1357125"/>
            <a:ext cx="5450400" cy="460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footer.png" id="115" name="Google Shape;115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0468"/>
            <a:ext cx="9144000" cy="6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6"/>
          <p:cNvSpPr txBox="1"/>
          <p:nvPr>
            <p:ph idx="1" type="body"/>
          </p:nvPr>
        </p:nvSpPr>
        <p:spPr>
          <a:xfrm>
            <a:off x="2186222" y="1673696"/>
            <a:ext cx="4771500" cy="4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683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▪"/>
              <a:defRPr>
                <a:solidFill>
                  <a:schemeClr val="dk1"/>
                </a:solidFill>
              </a:defRPr>
            </a:lvl2pPr>
            <a:lvl3pPr indent="-382269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420"/>
              <a:buChar char="•"/>
              <a:defRPr>
                <a:solidFill>
                  <a:schemeClr val="dk1"/>
                </a:solidFill>
              </a:defRPr>
            </a:lvl3pPr>
            <a:lvl4pPr indent="-3683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  <a:defRPr>
                <a:solidFill>
                  <a:schemeClr val="dk1"/>
                </a:solidFill>
              </a:defRPr>
            </a:lvl4pPr>
            <a:lvl5pPr indent="-3683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2200"/>
              <a:buChar char="▪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" showMasterSp="0">
  <p:cSld name="Section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/>
          <p:nvPr/>
        </p:nvSpPr>
        <p:spPr>
          <a:xfrm>
            <a:off x="1" y="6244178"/>
            <a:ext cx="9144000" cy="613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9" name="Google Shape;119;p27"/>
          <p:cNvSpPr/>
          <p:nvPr/>
        </p:nvSpPr>
        <p:spPr>
          <a:xfrm>
            <a:off x="0" y="1"/>
            <a:ext cx="9144000" cy="6191100"/>
          </a:xfrm>
          <a:prstGeom prst="rect">
            <a:avLst/>
          </a:prstGeom>
          <a:solidFill>
            <a:srgbClr val="292929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0" name="Google Shape;120;p27"/>
          <p:cNvSpPr txBox="1"/>
          <p:nvPr>
            <p:ph type="title"/>
          </p:nvPr>
        </p:nvSpPr>
        <p:spPr>
          <a:xfrm>
            <a:off x="347579" y="454376"/>
            <a:ext cx="8462100" cy="54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Montserrat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footer.png" id="121" name="Google Shape;12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0468"/>
            <a:ext cx="9144000" cy="6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7"/>
          <p:cNvSpPr/>
          <p:nvPr/>
        </p:nvSpPr>
        <p:spPr>
          <a:xfrm>
            <a:off x="347579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-You Slide" showMasterSp="0">
  <p:cSld name="Thank-You Slid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2311400" y="3756542"/>
            <a:ext cx="4521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  <a:defRPr sz="2400">
                <a:solidFill>
                  <a:srgbClr val="37373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8"/>
          <p:cNvSpPr txBox="1"/>
          <p:nvPr/>
        </p:nvSpPr>
        <p:spPr>
          <a:xfrm>
            <a:off x="2844800" y="5816389"/>
            <a:ext cx="34545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Libre Frankli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www.dimesociety.org</a:t>
            </a:r>
            <a:endParaRPr b="0" i="0" sz="16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logo-color-full-RBG.png" id="126" name="Google Shape;126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52728" y="688472"/>
            <a:ext cx="2838545" cy="2597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28"/>
          <p:cNvGrpSpPr/>
          <p:nvPr/>
        </p:nvGrpSpPr>
        <p:grpSpPr>
          <a:xfrm>
            <a:off x="3922678" y="5140852"/>
            <a:ext cx="1298746" cy="558900"/>
            <a:chOff x="3935385" y="4986542"/>
            <a:chExt cx="1298746" cy="558900"/>
          </a:xfrm>
        </p:grpSpPr>
        <p:grpSp>
          <p:nvGrpSpPr>
            <p:cNvPr id="128" name="Google Shape;128;p28"/>
            <p:cNvGrpSpPr/>
            <p:nvPr/>
          </p:nvGrpSpPr>
          <p:grpSpPr>
            <a:xfrm>
              <a:off x="3935385" y="4986542"/>
              <a:ext cx="558900" cy="558900"/>
              <a:chOff x="3757335" y="4820362"/>
              <a:chExt cx="558900" cy="558900"/>
            </a:xfrm>
          </p:grpSpPr>
          <p:sp>
            <p:nvSpPr>
              <p:cNvPr id="129" name="Google Shape;129;p28"/>
              <p:cNvSpPr/>
              <p:nvPr/>
            </p:nvSpPr>
            <p:spPr>
              <a:xfrm>
                <a:off x="3757335" y="4820362"/>
                <a:ext cx="558900" cy="558900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rgbClr val="03B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pic>
            <p:nvPicPr>
              <p:cNvPr descr="SoMe-twitter.png" id="130" name="Google Shape;130;p2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809986" y="4873013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1" name="Google Shape;131;p28"/>
            <p:cNvGrpSpPr/>
            <p:nvPr/>
          </p:nvGrpSpPr>
          <p:grpSpPr>
            <a:xfrm>
              <a:off x="4675231" y="4986542"/>
              <a:ext cx="558900" cy="558900"/>
              <a:chOff x="4610038" y="4820362"/>
              <a:chExt cx="558900" cy="558900"/>
            </a:xfrm>
          </p:grpSpPr>
          <p:sp>
            <p:nvSpPr>
              <p:cNvPr id="132" name="Google Shape;132;p28"/>
              <p:cNvSpPr/>
              <p:nvPr/>
            </p:nvSpPr>
            <p:spPr>
              <a:xfrm>
                <a:off x="4610038" y="4820362"/>
                <a:ext cx="558900" cy="558900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rgbClr val="03B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pic>
            <p:nvPicPr>
              <p:cNvPr descr="SoMe-linkedin.png" id="133" name="Google Shape;133;p2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693721" y="4904045"/>
                <a:ext cx="393192" cy="3931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34" name="Google Shape;134;p28"/>
          <p:cNvSpPr/>
          <p:nvPr/>
        </p:nvSpPr>
        <p:spPr>
          <a:xfrm>
            <a:off x="347579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5" name="Google Shape;135;p28"/>
          <p:cNvSpPr/>
          <p:nvPr/>
        </p:nvSpPr>
        <p:spPr>
          <a:xfrm>
            <a:off x="0" y="6255588"/>
            <a:ext cx="9144000" cy="602400"/>
          </a:xfrm>
          <a:prstGeom prst="rect">
            <a:avLst/>
          </a:prstGeom>
          <a:solidFill>
            <a:srgbClr val="292929"/>
          </a:solidFill>
          <a:ln cap="flat" cmpd="sng" w="9525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6" name="Google Shape;136;p28"/>
          <p:cNvSpPr txBox="1"/>
          <p:nvPr>
            <p:ph idx="2" type="body"/>
          </p:nvPr>
        </p:nvSpPr>
        <p:spPr>
          <a:xfrm>
            <a:off x="2311400" y="4408556"/>
            <a:ext cx="4521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080"/>
              <a:buNone/>
              <a:defRPr sz="18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-1" y="0"/>
            <a:ext cx="9144000" cy="62439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7" name="Google Shape;17;p12"/>
          <p:cNvSpPr/>
          <p:nvPr/>
        </p:nvSpPr>
        <p:spPr>
          <a:xfrm>
            <a:off x="332340" y="1416475"/>
            <a:ext cx="4163400" cy="460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" name="Google Shape;18;p12"/>
          <p:cNvSpPr/>
          <p:nvPr/>
        </p:nvSpPr>
        <p:spPr>
          <a:xfrm>
            <a:off x="4698444" y="1416475"/>
            <a:ext cx="4163400" cy="460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" name="Google Shape;19;p12"/>
          <p:cNvSpPr txBox="1"/>
          <p:nvPr>
            <p:ph type="title"/>
          </p:nvPr>
        </p:nvSpPr>
        <p:spPr>
          <a:xfrm>
            <a:off x="347579" y="371287"/>
            <a:ext cx="8462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" type="body"/>
          </p:nvPr>
        </p:nvSpPr>
        <p:spPr>
          <a:xfrm>
            <a:off x="504680" y="1551478"/>
            <a:ext cx="3815700" cy="4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▶"/>
              <a:defRPr sz="2000"/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036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760"/>
              <a:buChar char="•"/>
              <a:defRPr sz="1600"/>
            </a:lvl3pPr>
            <a:lvl4pPr indent="-3175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▪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1" name="Google Shape;21;p12"/>
          <p:cNvSpPr txBox="1"/>
          <p:nvPr>
            <p:ph idx="2" type="body"/>
          </p:nvPr>
        </p:nvSpPr>
        <p:spPr>
          <a:xfrm>
            <a:off x="4873731" y="1575218"/>
            <a:ext cx="3822300" cy="4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Char char="▶"/>
              <a:defRPr sz="2000"/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1800"/>
            </a:lvl2pPr>
            <a:lvl3pPr indent="-34036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760"/>
              <a:buChar char="•"/>
              <a:defRPr sz="1600"/>
            </a:lvl3pPr>
            <a:lvl4pPr indent="-3175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▪"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" name="Google Shape;22;p12"/>
          <p:cNvSpPr/>
          <p:nvPr/>
        </p:nvSpPr>
        <p:spPr>
          <a:xfrm>
            <a:off x="347579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title"/>
          </p:nvPr>
        </p:nvSpPr>
        <p:spPr>
          <a:xfrm>
            <a:off x="1792288" y="482434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ontserrat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Merriweather Sans"/>
              <a:buNone/>
              <a:defRPr b="0" i="0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64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" type="body"/>
          </p:nvPr>
        </p:nvSpPr>
        <p:spPr>
          <a:xfrm>
            <a:off x="1792288" y="5484657"/>
            <a:ext cx="5486400" cy="6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840"/>
              <a:buNone/>
              <a:defRPr sz="1400"/>
            </a:lvl1pPr>
            <a:lvl2pPr indent="-2286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100"/>
              <a:buNone/>
              <a:defRPr sz="1000"/>
            </a:lvl3pPr>
            <a:lvl4pPr indent="-2286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descr="footer.png" id="27" name="Google Shape;2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0468"/>
            <a:ext cx="9144000" cy="6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5"/>
          <p:cNvSpPr/>
          <p:nvPr/>
        </p:nvSpPr>
        <p:spPr>
          <a:xfrm>
            <a:off x="347579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>
  <p:cSld name="Title Slide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 txBox="1"/>
          <p:nvPr>
            <p:ph type="ctrTitle"/>
          </p:nvPr>
        </p:nvSpPr>
        <p:spPr>
          <a:xfrm>
            <a:off x="340896" y="507446"/>
            <a:ext cx="8462100" cy="281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3800"/>
              <a:buFont typeface="Montserrat"/>
              <a:buNone/>
              <a:defRPr b="1" i="0" sz="3800">
                <a:solidFill>
                  <a:srgbClr val="29292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logo-color-full-RBG.png" id="31" name="Google Shape;3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0896" y="3925775"/>
            <a:ext cx="2205535" cy="201806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6"/>
          <p:cNvSpPr/>
          <p:nvPr/>
        </p:nvSpPr>
        <p:spPr>
          <a:xfrm>
            <a:off x="340895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" name="Google Shape;33;p16"/>
          <p:cNvSpPr/>
          <p:nvPr/>
        </p:nvSpPr>
        <p:spPr>
          <a:xfrm>
            <a:off x="0" y="6255588"/>
            <a:ext cx="9144000" cy="602400"/>
          </a:xfrm>
          <a:prstGeom prst="rect">
            <a:avLst/>
          </a:prstGeom>
          <a:solidFill>
            <a:srgbClr val="292929"/>
          </a:solidFill>
          <a:ln cap="flat" cmpd="sng" w="9525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" name="Google Shape;34;p16"/>
          <p:cNvSpPr txBox="1"/>
          <p:nvPr>
            <p:ph idx="1" type="body"/>
          </p:nvPr>
        </p:nvSpPr>
        <p:spPr>
          <a:xfrm>
            <a:off x="3287864" y="4142695"/>
            <a:ext cx="4521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  <a:defRPr sz="24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2" type="body"/>
          </p:nvPr>
        </p:nvSpPr>
        <p:spPr>
          <a:xfrm>
            <a:off x="3287864" y="4854059"/>
            <a:ext cx="4521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  <a:defRPr sz="2000">
                <a:solidFill>
                  <a:schemeClr val="dk1"/>
                </a:solidFill>
              </a:defRPr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3" type="body"/>
          </p:nvPr>
        </p:nvSpPr>
        <p:spPr>
          <a:xfrm>
            <a:off x="3287864" y="5525621"/>
            <a:ext cx="4521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080"/>
              <a:buNone/>
              <a:defRPr sz="18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Quot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/>
          <p:nvPr/>
        </p:nvSpPr>
        <p:spPr>
          <a:xfrm>
            <a:off x="0" y="0"/>
            <a:ext cx="9144000" cy="6364800"/>
          </a:xfrm>
          <a:prstGeom prst="rect">
            <a:avLst/>
          </a:prstGeom>
          <a:solidFill>
            <a:srgbClr val="D8D8D8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9" name="Google Shape;39;p17"/>
          <p:cNvSpPr/>
          <p:nvPr/>
        </p:nvSpPr>
        <p:spPr>
          <a:xfrm>
            <a:off x="347579" y="0"/>
            <a:ext cx="8462100" cy="42732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" name="Google Shape;40;p17"/>
          <p:cNvSpPr txBox="1"/>
          <p:nvPr>
            <p:ph type="title"/>
          </p:nvPr>
        </p:nvSpPr>
        <p:spPr>
          <a:xfrm>
            <a:off x="666920" y="371287"/>
            <a:ext cx="78102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/>
          <p:nvPr/>
        </p:nvSpPr>
        <p:spPr>
          <a:xfrm>
            <a:off x="1846827" y="1357125"/>
            <a:ext cx="5450400" cy="46077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footer.png" id="42" name="Google Shape;4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0468"/>
            <a:ext cx="9144000" cy="6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2186222" y="1673696"/>
            <a:ext cx="4771500" cy="4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500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683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00"/>
              <a:buChar char="▪"/>
              <a:defRPr>
                <a:solidFill>
                  <a:schemeClr val="dk1"/>
                </a:solidFill>
              </a:defRPr>
            </a:lvl2pPr>
            <a:lvl3pPr indent="-382269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420"/>
              <a:buChar char="•"/>
              <a:defRPr>
                <a:solidFill>
                  <a:schemeClr val="dk1"/>
                </a:solidFill>
              </a:defRPr>
            </a:lvl3pPr>
            <a:lvl4pPr indent="-3683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2200"/>
              <a:buChar char="•"/>
              <a:defRPr>
                <a:solidFill>
                  <a:schemeClr val="dk1"/>
                </a:solidFill>
              </a:defRPr>
            </a:lvl4pPr>
            <a:lvl5pPr indent="-3683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rgbClr val="7F7F7F"/>
              </a:buClr>
              <a:buSzPts val="2200"/>
              <a:buChar char="▪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" showMasterSp="0">
  <p:cSld name="Sec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/>
          <p:nvPr/>
        </p:nvSpPr>
        <p:spPr>
          <a:xfrm>
            <a:off x="1" y="6244178"/>
            <a:ext cx="9144000" cy="613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6" name="Google Shape;46;p18"/>
          <p:cNvSpPr/>
          <p:nvPr/>
        </p:nvSpPr>
        <p:spPr>
          <a:xfrm>
            <a:off x="0" y="1"/>
            <a:ext cx="9144000" cy="6191100"/>
          </a:xfrm>
          <a:prstGeom prst="rect">
            <a:avLst/>
          </a:prstGeom>
          <a:solidFill>
            <a:srgbClr val="292929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7" name="Google Shape;47;p18"/>
          <p:cNvSpPr txBox="1"/>
          <p:nvPr>
            <p:ph type="title"/>
          </p:nvPr>
        </p:nvSpPr>
        <p:spPr>
          <a:xfrm>
            <a:off x="347579" y="454376"/>
            <a:ext cx="8462100" cy="54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400"/>
              <a:buFont typeface="Montserrat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footer.png" id="48" name="Google Shape;4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240468"/>
            <a:ext cx="9144000" cy="6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8"/>
          <p:cNvSpPr/>
          <p:nvPr/>
        </p:nvSpPr>
        <p:spPr>
          <a:xfrm>
            <a:off x="347579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-You Slide" showMasterSp="0">
  <p:cSld name="Thank-You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" type="body"/>
          </p:nvPr>
        </p:nvSpPr>
        <p:spPr>
          <a:xfrm>
            <a:off x="2311400" y="3756542"/>
            <a:ext cx="4521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440"/>
              <a:buNone/>
              <a:defRPr sz="2400">
                <a:solidFill>
                  <a:srgbClr val="373737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19"/>
          <p:cNvSpPr txBox="1"/>
          <p:nvPr/>
        </p:nvSpPr>
        <p:spPr>
          <a:xfrm>
            <a:off x="2844800" y="5816389"/>
            <a:ext cx="34545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80"/>
              <a:buFont typeface="Libre Franklin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www.dimesociety.org</a:t>
            </a:r>
            <a:endParaRPr b="0" i="0" sz="16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logo-color-full-RBG.png" id="53" name="Google Shape;5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152728" y="688472"/>
            <a:ext cx="2838545" cy="25972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19"/>
          <p:cNvGrpSpPr/>
          <p:nvPr/>
        </p:nvGrpSpPr>
        <p:grpSpPr>
          <a:xfrm>
            <a:off x="3922678" y="5140852"/>
            <a:ext cx="1298746" cy="558900"/>
            <a:chOff x="3935385" y="4986542"/>
            <a:chExt cx="1298746" cy="558900"/>
          </a:xfrm>
        </p:grpSpPr>
        <p:grpSp>
          <p:nvGrpSpPr>
            <p:cNvPr id="55" name="Google Shape;55;p19"/>
            <p:cNvGrpSpPr/>
            <p:nvPr/>
          </p:nvGrpSpPr>
          <p:grpSpPr>
            <a:xfrm>
              <a:off x="3935385" y="4986542"/>
              <a:ext cx="558900" cy="558900"/>
              <a:chOff x="3757335" y="4820362"/>
              <a:chExt cx="558900" cy="558900"/>
            </a:xfrm>
          </p:grpSpPr>
          <p:sp>
            <p:nvSpPr>
              <p:cNvPr id="56" name="Google Shape;56;p19"/>
              <p:cNvSpPr/>
              <p:nvPr/>
            </p:nvSpPr>
            <p:spPr>
              <a:xfrm>
                <a:off x="3757335" y="4820362"/>
                <a:ext cx="558900" cy="558900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rgbClr val="03B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pic>
            <p:nvPicPr>
              <p:cNvPr descr="SoMe-twitter.png" id="57" name="Google Shape;57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3809986" y="4873013"/>
                <a:ext cx="457200" cy="4572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8" name="Google Shape;58;p19"/>
            <p:cNvGrpSpPr/>
            <p:nvPr/>
          </p:nvGrpSpPr>
          <p:grpSpPr>
            <a:xfrm>
              <a:off x="4675231" y="4986542"/>
              <a:ext cx="558900" cy="558900"/>
              <a:chOff x="4610038" y="4820362"/>
              <a:chExt cx="558900" cy="558900"/>
            </a:xfrm>
          </p:grpSpPr>
          <p:sp>
            <p:nvSpPr>
              <p:cNvPr id="59" name="Google Shape;59;p19"/>
              <p:cNvSpPr/>
              <p:nvPr/>
            </p:nvSpPr>
            <p:spPr>
              <a:xfrm>
                <a:off x="4610038" y="4820362"/>
                <a:ext cx="558900" cy="558900"/>
              </a:xfrm>
              <a:prstGeom prst="rect">
                <a:avLst/>
              </a:prstGeom>
              <a:solidFill>
                <a:schemeClr val="accent1"/>
              </a:solidFill>
              <a:ln cap="flat" cmpd="sng" w="9525">
                <a:solidFill>
                  <a:srgbClr val="03BDB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pic>
            <p:nvPicPr>
              <p:cNvPr descr="SoMe-linkedin.png" id="60" name="Google Shape;60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4693721" y="4904045"/>
                <a:ext cx="393192" cy="39319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1" name="Google Shape;61;p19"/>
          <p:cNvSpPr/>
          <p:nvPr/>
        </p:nvSpPr>
        <p:spPr>
          <a:xfrm>
            <a:off x="347579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2" name="Google Shape;62;p19"/>
          <p:cNvSpPr/>
          <p:nvPr/>
        </p:nvSpPr>
        <p:spPr>
          <a:xfrm>
            <a:off x="0" y="6255588"/>
            <a:ext cx="9144000" cy="602400"/>
          </a:xfrm>
          <a:prstGeom prst="rect">
            <a:avLst/>
          </a:prstGeom>
          <a:solidFill>
            <a:srgbClr val="292929"/>
          </a:solidFill>
          <a:ln cap="flat" cmpd="sng" w="9525">
            <a:solidFill>
              <a:srgbClr val="29292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3" name="Google Shape;63;p19"/>
          <p:cNvSpPr txBox="1"/>
          <p:nvPr>
            <p:ph idx="2" type="body"/>
          </p:nvPr>
        </p:nvSpPr>
        <p:spPr>
          <a:xfrm>
            <a:off x="2311400" y="4408556"/>
            <a:ext cx="4521300" cy="3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080"/>
              <a:buNone/>
              <a:defRPr sz="1800">
                <a:solidFill>
                  <a:srgbClr val="7F7F7F"/>
                </a:solidFill>
              </a:defRPr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47579" y="376349"/>
            <a:ext cx="84621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Montserrat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347579" y="1428739"/>
            <a:ext cx="8462100" cy="45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7180" lvl="0" marL="45720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080"/>
              <a:buChar char="▶"/>
              <a:defRPr/>
            </a:lvl1pPr>
            <a:lvl2pPr indent="-342900" lvl="1" marL="91440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indent="-354330" lvl="2" marL="13716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980"/>
              <a:buChar char="•"/>
              <a:defRPr/>
            </a:lvl3pPr>
            <a:lvl4pPr indent="-342900" lvl="3" marL="18288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4pPr>
            <a:lvl5pPr indent="-368300" lvl="4" marL="228600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5"/>
              </a:buClr>
              <a:buSzPts val="22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1" y="6244178"/>
            <a:ext cx="9144000" cy="613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7" name="Google Shape;7;p9"/>
          <p:cNvSpPr txBox="1"/>
          <p:nvPr>
            <p:ph type="title"/>
          </p:nvPr>
        </p:nvSpPr>
        <p:spPr>
          <a:xfrm>
            <a:off x="347579" y="371287"/>
            <a:ext cx="8462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Montserrat"/>
              <a:buNone/>
              <a:defRPr b="1" i="0" sz="34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" type="body"/>
          </p:nvPr>
        </p:nvSpPr>
        <p:spPr>
          <a:xfrm>
            <a:off x="347579" y="1428739"/>
            <a:ext cx="8462100" cy="45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erriweather Sans"/>
              <a:buChar char="▶"/>
              <a:defRPr b="0" i="0" sz="2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68300" lvl="1" marL="914400" marR="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2269" lvl="2" marL="13716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2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68300" lvl="3" marL="18288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68300" lvl="4" marL="22860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descr="footer.png" id="9" name="Google Shape;9;p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240468"/>
            <a:ext cx="9144000" cy="6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9"/>
          <p:cNvSpPr/>
          <p:nvPr/>
        </p:nvSpPr>
        <p:spPr>
          <a:xfrm>
            <a:off x="347579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/>
          <p:nvPr/>
        </p:nvSpPr>
        <p:spPr>
          <a:xfrm>
            <a:off x="1" y="6244178"/>
            <a:ext cx="9144000" cy="613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rotWithShape="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66" name="Google Shape;66;p13"/>
          <p:cNvSpPr txBox="1"/>
          <p:nvPr>
            <p:ph type="title"/>
          </p:nvPr>
        </p:nvSpPr>
        <p:spPr>
          <a:xfrm>
            <a:off x="347579" y="371287"/>
            <a:ext cx="8462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Montserrat"/>
              <a:buNone/>
              <a:defRPr b="1" i="0" sz="3400" u="none" cap="none" strike="noStrike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347579" y="1428739"/>
            <a:ext cx="8462100" cy="45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23850" lvl="0" marL="457200" marR="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erriweather Sans"/>
              <a:buChar char="▶"/>
              <a:defRPr b="0" i="0" sz="25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68300" lvl="1" marL="914400" marR="0" rtl="0" algn="l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2269" lvl="2" marL="13716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42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68300" lvl="3" marL="18288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68300" lvl="4" marL="2286000" marR="0" rtl="0" algn="l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pic>
        <p:nvPicPr>
          <p:cNvPr descr="footer.png" id="68" name="Google Shape;68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6240468"/>
            <a:ext cx="9144000" cy="61753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/>
          <p:nvPr/>
        </p:nvSpPr>
        <p:spPr>
          <a:xfrm>
            <a:off x="347579" y="0"/>
            <a:ext cx="8462100" cy="106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rgbClr val="03BDB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8.jpg"/><Relationship Id="rId6" Type="http://schemas.openxmlformats.org/officeDocument/2006/relationships/image" Target="../media/image10.jpg"/><Relationship Id="rId7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villageb.io/" TargetMode="External"/><Relationship Id="rId10" Type="http://schemas.openxmlformats.org/officeDocument/2006/relationships/hyperlink" Target="https://wehearthackers.org/" TargetMode="External"/><Relationship Id="rId13" Type="http://schemas.openxmlformats.org/officeDocument/2006/relationships/hyperlink" Target="https://www.ntia.doc.gov/SoftwareTransparency" TargetMode="External"/><Relationship Id="rId12" Type="http://schemas.openxmlformats.org/officeDocument/2006/relationships/hyperlink" Target="https://phoenixmed.arizona.edu/cybermed-summit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iamthecavalry.org/" TargetMode="External"/><Relationship Id="rId4" Type="http://schemas.openxmlformats.org/officeDocument/2006/relationships/hyperlink" Target="https://www.jmir.org/2019/3/e12568/" TargetMode="External"/><Relationship Id="rId9" Type="http://schemas.openxmlformats.org/officeDocument/2006/relationships/hyperlink" Target="https://www.owasp.org/index.php/OWASP_Secure_Medical_Device_Deployment_Standard" TargetMode="External"/><Relationship Id="rId5" Type="http://schemas.openxmlformats.org/officeDocument/2006/relationships/hyperlink" Target="https://www.fda.gov/about-fda/cdrh-reports/medical-device-safety-action-plan-protecting-patients-promoting-public-health" TargetMode="External"/><Relationship Id="rId6" Type="http://schemas.openxmlformats.org/officeDocument/2006/relationships/hyperlink" Target="https://www.fda.gov/media/119933/download" TargetMode="External"/><Relationship Id="rId7" Type="http://schemas.openxmlformats.org/officeDocument/2006/relationships/hyperlink" Target="https://www.fda.gov/advisory-committees/patient-engagement-advisory-committee/september-10-2019-patient-engagement-advisory-committee-meeting-announcement-09102019-09102019" TargetMode="External"/><Relationship Id="rId8" Type="http://schemas.openxmlformats.org/officeDocument/2006/relationships/hyperlink" Target="https://www.fda.gov/advisory-committees/patient-engagement-advisory-committee/september-10-2019-patient-engagement-advisory-committee-meeting-announcement-09102019-09102019#event-material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twitter.com/drkarenfortuna?lang=en" TargetMode="External"/><Relationship Id="rId4" Type="http://schemas.openxmlformats.org/officeDocument/2006/relationships/hyperlink" Target="https://twitter.com/rmw1958" TargetMode="External"/><Relationship Id="rId9" Type="http://schemas.openxmlformats.org/officeDocument/2006/relationships/image" Target="../media/image17.png"/><Relationship Id="rId5" Type="http://schemas.openxmlformats.org/officeDocument/2006/relationships/hyperlink" Target="http://www.linkedin.com/in/rachelchasse" TargetMode="External"/><Relationship Id="rId6" Type="http://schemas.openxmlformats.org/officeDocument/2006/relationships/image" Target="../media/image14.png"/><Relationship Id="rId7" Type="http://schemas.openxmlformats.org/officeDocument/2006/relationships/image" Target="../media/image13.jpg"/><Relationship Id="rId8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21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dimesociety.org/index.php/membership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 up of a sign&#10;&#10;Description automatically generated" id="141" name="Google Shape;141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773" y="849314"/>
            <a:ext cx="7758600" cy="515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"/>
          <p:cNvSpPr/>
          <p:nvPr/>
        </p:nvSpPr>
        <p:spPr>
          <a:xfrm>
            <a:off x="0" y="6235701"/>
            <a:ext cx="9144000" cy="622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7" name="Google Shape;147;p2"/>
          <p:cNvSpPr txBox="1"/>
          <p:nvPr>
            <p:ph idx="1" type="body"/>
          </p:nvPr>
        </p:nvSpPr>
        <p:spPr>
          <a:xfrm>
            <a:off x="347563" y="633625"/>
            <a:ext cx="8462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20"/>
              <a:buNone/>
            </a:pPr>
            <a:r>
              <a:rPr b="1" i="1" lang="en-US" sz="2200">
                <a:solidFill>
                  <a:srgbClr val="A5A5A5"/>
                </a:solidFill>
              </a:rPr>
              <a:t>Wednesday, October 30th </a:t>
            </a:r>
            <a:r>
              <a:rPr i="1" lang="en-US" sz="2200">
                <a:solidFill>
                  <a:srgbClr val="A5A5A5"/>
                </a:solidFill>
              </a:rPr>
              <a:t>at</a:t>
            </a:r>
            <a:r>
              <a:rPr b="1" i="1" lang="en-US" sz="2200">
                <a:solidFill>
                  <a:srgbClr val="A5A5A5"/>
                </a:solidFill>
              </a:rPr>
              <a:t> </a:t>
            </a:r>
            <a:r>
              <a:rPr i="1" lang="en-US" sz="2200">
                <a:solidFill>
                  <a:srgbClr val="A5A5A5"/>
                </a:solidFill>
              </a:rPr>
              <a:t>11 AM ET</a:t>
            </a:r>
            <a:endParaRPr/>
          </a:p>
        </p:txBody>
      </p:sp>
      <p:sp>
        <p:nvSpPr>
          <p:cNvPr id="148" name="Google Shape;148;p2"/>
          <p:cNvSpPr txBox="1"/>
          <p:nvPr/>
        </p:nvSpPr>
        <p:spPr>
          <a:xfrm>
            <a:off x="6013299" y="3383666"/>
            <a:ext cx="510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Suzanne Schwartz, MD</a:t>
            </a:r>
            <a:endParaRPr b="1" i="0" sz="2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CDRH, FDA</a:t>
            </a:r>
            <a:endParaRPr b="0" i="0" sz="2000" u="none" cap="none" strike="noStrike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9" name="Google Shape;149;p2"/>
          <p:cNvSpPr txBox="1"/>
          <p:nvPr/>
        </p:nvSpPr>
        <p:spPr>
          <a:xfrm>
            <a:off x="2138310" y="5265642"/>
            <a:ext cx="510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Hannes Molsen</a:t>
            </a:r>
            <a:endParaRPr b="1" i="0" sz="2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Drägerwerk AG &amp; Co. KGaA</a:t>
            </a:r>
            <a:endParaRPr b="0" i="0" sz="2000" u="none" cap="none" strike="noStrike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0" name="Google Shape;150;p2"/>
          <p:cNvSpPr txBox="1"/>
          <p:nvPr/>
        </p:nvSpPr>
        <p:spPr>
          <a:xfrm>
            <a:off x="2124049" y="3521294"/>
            <a:ext cx="510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Beau Woods</a:t>
            </a:r>
            <a:endParaRPr b="1" i="0" sz="2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 am the Cavalry</a:t>
            </a:r>
            <a:endParaRPr b="0" i="0" sz="2000" u="none" cap="none" strike="noStrike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0" y="6740468"/>
            <a:ext cx="9144000" cy="117531"/>
          </a:xfrm>
          <a:prstGeom prst="rect">
            <a:avLst/>
          </a:prstGeom>
          <a:solidFill>
            <a:srgbClr val="292929"/>
          </a:solidFill>
          <a:ln>
            <a:noFill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origami-JournalClub.png" id="152" name="Google Shape;15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16584" y="4892889"/>
            <a:ext cx="1486020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"/>
          <p:cNvSpPr/>
          <p:nvPr/>
        </p:nvSpPr>
        <p:spPr>
          <a:xfrm>
            <a:off x="1442200" y="2121113"/>
            <a:ext cx="763500" cy="27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 txBox="1"/>
          <p:nvPr>
            <p:ph type="title"/>
          </p:nvPr>
        </p:nvSpPr>
        <p:spPr>
          <a:xfrm>
            <a:off x="347579" y="224149"/>
            <a:ext cx="84621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Montserrat"/>
              <a:buNone/>
            </a:pPr>
            <a:r>
              <a:rPr lang="en-US">
                <a:solidFill>
                  <a:schemeClr val="dk2"/>
                </a:solidFill>
              </a:rPr>
              <a:t>DiMe Virtual Journal Club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155" name="Google Shape;15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450" y="1456812"/>
            <a:ext cx="8064773" cy="17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7575" y="3216600"/>
            <a:ext cx="1710075" cy="170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7575" y="5013175"/>
            <a:ext cx="1710075" cy="163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3400" y="3218763"/>
            <a:ext cx="1710074" cy="16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"/>
          <p:cNvPicPr preferRelativeResize="0"/>
          <p:nvPr/>
        </p:nvPicPr>
        <p:blipFill rotWithShape="1">
          <a:blip r:embed="rId3">
            <a:alphaModFix/>
          </a:blip>
          <a:srcRect b="0" l="0" r="0" t="4622"/>
          <a:stretch/>
        </p:blipFill>
        <p:spPr>
          <a:xfrm>
            <a:off x="653174" y="153514"/>
            <a:ext cx="7837651" cy="6009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05591"/>
            <a:ext cx="9144000" cy="515888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4"/>
          <p:cNvSpPr txBox="1"/>
          <p:nvPr>
            <p:ph type="title"/>
          </p:nvPr>
        </p:nvSpPr>
        <p:spPr>
          <a:xfrm>
            <a:off x="347579" y="376349"/>
            <a:ext cx="84621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Montserrat"/>
              <a:buNone/>
            </a:pPr>
            <a:r>
              <a:rPr lang="en-US"/>
              <a:t>Hippocratic Oath for Connected Medical Devices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5"/>
          <p:cNvSpPr txBox="1"/>
          <p:nvPr>
            <p:ph type="title"/>
          </p:nvPr>
        </p:nvSpPr>
        <p:spPr>
          <a:xfrm>
            <a:off x="347579" y="371287"/>
            <a:ext cx="8462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Montserrat"/>
              <a:buNone/>
            </a:pPr>
            <a:r>
              <a:rPr lang="en-US"/>
              <a:t>Links to Additional Resources</a:t>
            </a:r>
            <a:endParaRPr/>
          </a:p>
        </p:txBody>
      </p:sp>
      <p:sp>
        <p:nvSpPr>
          <p:cNvPr id="175" name="Google Shape;175;p5"/>
          <p:cNvSpPr txBox="1"/>
          <p:nvPr>
            <p:ph idx="1" type="body"/>
          </p:nvPr>
        </p:nvSpPr>
        <p:spPr>
          <a:xfrm>
            <a:off x="504680" y="1551478"/>
            <a:ext cx="3815700" cy="4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24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I Am The Cavalry</a:t>
            </a:r>
            <a:endParaRPr sz="1600"/>
          </a:p>
          <a:p>
            <a:pPr indent="0" lvl="0" marL="1524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The Case for a Hippocratic Oath for Connected Devices: Viewpoint</a:t>
            </a:r>
            <a:endParaRPr sz="1600"/>
          </a:p>
          <a:p>
            <a:pPr indent="0" lvl="0" marL="1524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en-US" sz="1600" u="sng">
                <a:solidFill>
                  <a:schemeClr val="hlink"/>
                </a:solidFill>
                <a:hlinkClick r:id="rId5"/>
              </a:rPr>
              <a:t>FDA Medical Device Safety Action Plan: Protecting Patients, Promoting Public Health</a:t>
            </a:r>
            <a:endParaRPr sz="1600"/>
          </a:p>
          <a:p>
            <a:pPr indent="0" lvl="0" marL="1524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en-US" sz="1600" u="sng">
                <a:solidFill>
                  <a:schemeClr val="hlink"/>
                </a:solidFill>
                <a:hlinkClick r:id="rId6"/>
              </a:rPr>
              <a:t>DRAFT FDA Guidance: Content of Premarket Submissions for Management of Cybersecurity in Medical Devices</a:t>
            </a:r>
            <a:endParaRPr sz="1600"/>
          </a:p>
          <a:p>
            <a:pPr indent="0" lvl="0" marL="1524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en-US" sz="1600" u="sng">
                <a:solidFill>
                  <a:schemeClr val="hlink"/>
                </a:solidFill>
                <a:hlinkClick r:id="rId7"/>
              </a:rPr>
              <a:t>FDA Patient Engagement Advisory Committee Meeting on “Cybersecurity in Medical Devices:  Communication That Empowers Patients”</a:t>
            </a:r>
            <a:r>
              <a:rPr lang="en-US" sz="1600"/>
              <a:t> and </a:t>
            </a:r>
            <a:r>
              <a:rPr lang="en-US" sz="1600" u="sng">
                <a:solidFill>
                  <a:schemeClr val="hlink"/>
                </a:solidFill>
                <a:hlinkClick r:id="rId8"/>
              </a:rPr>
              <a:t>meeting materials</a:t>
            </a:r>
            <a:endParaRPr sz="1600"/>
          </a:p>
        </p:txBody>
      </p:sp>
      <p:sp>
        <p:nvSpPr>
          <p:cNvPr id="176" name="Google Shape;176;p5"/>
          <p:cNvSpPr txBox="1"/>
          <p:nvPr>
            <p:ph idx="2" type="body"/>
          </p:nvPr>
        </p:nvSpPr>
        <p:spPr>
          <a:xfrm>
            <a:off x="4873731" y="1575218"/>
            <a:ext cx="3822300" cy="4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1524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en-US" sz="1600" u="sng">
                <a:solidFill>
                  <a:schemeClr val="hlink"/>
                </a:solidFill>
                <a:hlinkClick r:id="rId9"/>
              </a:rPr>
              <a:t>OWASP Secure Medical Device Deployment Standard </a:t>
            </a:r>
            <a:endParaRPr sz="1600"/>
          </a:p>
          <a:p>
            <a:pPr indent="0" lvl="0" marL="1524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en-US" sz="1600" u="sng">
                <a:solidFill>
                  <a:schemeClr val="hlink"/>
                </a:solidFill>
                <a:hlinkClick r:id="rId10"/>
              </a:rPr>
              <a:t>#wehearthackers</a:t>
            </a:r>
            <a:endParaRPr sz="1600"/>
          </a:p>
          <a:p>
            <a:pPr indent="0" lvl="0" marL="1524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en-US" sz="1600" u="sng">
                <a:solidFill>
                  <a:schemeClr val="hlink"/>
                </a:solidFill>
                <a:hlinkClick r:id="rId11"/>
              </a:rPr>
              <a:t>Biohacking Village</a:t>
            </a:r>
            <a:endParaRPr sz="1600"/>
          </a:p>
          <a:p>
            <a:pPr indent="0" lvl="0" marL="1524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en-US" sz="1600" u="sng">
                <a:solidFill>
                  <a:schemeClr val="hlink"/>
                </a:solidFill>
                <a:hlinkClick r:id="rId12"/>
              </a:rPr>
              <a:t>CyberMed Summit</a:t>
            </a:r>
            <a:endParaRPr sz="1600"/>
          </a:p>
          <a:p>
            <a:pPr indent="0" lvl="0" marL="1524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en-US" sz="1600" u="sng">
                <a:solidFill>
                  <a:schemeClr val="hlink"/>
                </a:solidFill>
                <a:hlinkClick r:id="rId13"/>
              </a:rPr>
              <a:t>NTIA multi-stakeholder process on software component transparency (SBOM)</a:t>
            </a:r>
            <a:endParaRPr sz="1600"/>
          </a:p>
          <a:p>
            <a:pPr indent="0" lvl="0" marL="152400" rtl="0" algn="l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1200"/>
              <a:buNone/>
            </a:pPr>
            <a:r>
              <a:rPr lang="en-US" sz="1600"/>
              <a:t>FDA Voice Blog (pending)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"/>
          <p:cNvSpPr txBox="1"/>
          <p:nvPr>
            <p:ph type="title"/>
          </p:nvPr>
        </p:nvSpPr>
        <p:spPr>
          <a:xfrm>
            <a:off x="360947" y="1690676"/>
            <a:ext cx="8448900" cy="129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9BEBB"/>
              </a:buClr>
              <a:buSzPts val="1680"/>
              <a:buFont typeface="Montserrat"/>
              <a:buNone/>
            </a:pPr>
            <a:r>
              <a:rPr b="0" lang="en-US" sz="2800"/>
              <a:t>Co-Designing Mental Health Apps with Patient Populations</a:t>
            </a:r>
            <a:br>
              <a:rPr b="0" lang="en-US" sz="2800"/>
            </a:br>
            <a:r>
              <a:rPr b="0" i="1" lang="en-US" sz="2000">
                <a:solidFill>
                  <a:srgbClr val="37373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Monday, </a:t>
            </a:r>
            <a:r>
              <a:rPr b="0" i="1" lang="en-US" sz="2000">
                <a:solidFill>
                  <a:srgbClr val="1B1B1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November</a:t>
            </a:r>
            <a:r>
              <a:rPr b="0" i="1" lang="en-US" sz="2000">
                <a:solidFill>
                  <a:srgbClr val="373737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4 at </a:t>
            </a:r>
            <a:r>
              <a:rPr b="0" i="1" lang="en-US" sz="2000">
                <a:solidFill>
                  <a:srgbClr val="1B1B1B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11am ET</a:t>
            </a:r>
            <a:endParaRPr i="1">
              <a:solidFill>
                <a:srgbClr val="1B1B1B"/>
              </a:solidFill>
            </a:endParaRPr>
          </a:p>
        </p:txBody>
      </p:sp>
      <p:sp>
        <p:nvSpPr>
          <p:cNvPr id="182" name="Google Shape;182;p6"/>
          <p:cNvSpPr txBox="1"/>
          <p:nvPr>
            <p:ph idx="1" type="body"/>
          </p:nvPr>
        </p:nvSpPr>
        <p:spPr>
          <a:xfrm>
            <a:off x="1902941" y="2590989"/>
            <a:ext cx="6906900" cy="25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80"/>
              <a:buNone/>
            </a:pPr>
            <a:r>
              <a:rPr b="1" lang="en-US" sz="1800"/>
              <a:t>Presenter: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80"/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Karen Fortuna, PhD, MSW</a:t>
            </a:r>
            <a:r>
              <a:rPr lang="en-US" sz="1800"/>
              <a:t> | Assistant Professor of Psychiatry, Geisel School of Medicine, Dartmouth College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80"/>
              <a:buNone/>
            </a:pPr>
            <a:r>
              <a:rPr b="1" lang="en-US" sz="1800"/>
              <a:t>Presenter: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80"/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Robert Walker</a:t>
            </a:r>
            <a:r>
              <a:rPr lang="en-US" sz="1800"/>
              <a:t> | Office of Recovery and Empowerment, Massachusetts Department of Mental Health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80"/>
              <a:buNone/>
            </a:pPr>
            <a:r>
              <a:rPr b="1" lang="en-US" sz="1800"/>
              <a:t>Moderator: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80"/>
              <a:buNone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Rachel Chasse, MS</a:t>
            </a:r>
            <a:r>
              <a:rPr lang="en-US" sz="1800"/>
              <a:t> | Digital Medicine Society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8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4776" y="287994"/>
            <a:ext cx="2274446" cy="15125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glasses and smiling at the camera&#10;&#10;Description automatically generated" id="184" name="Google Shape;18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9239" y="3876043"/>
            <a:ext cx="872172" cy="108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9239" y="5048969"/>
            <a:ext cx="872170" cy="1085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9239" y="2703117"/>
            <a:ext cx="872172" cy="1085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/>
          <p:nvPr/>
        </p:nvSpPr>
        <p:spPr>
          <a:xfrm>
            <a:off x="0" y="6235701"/>
            <a:ext cx="9144000" cy="6222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2" name="Google Shape;192;p7"/>
          <p:cNvSpPr txBox="1"/>
          <p:nvPr>
            <p:ph idx="1" type="body"/>
          </p:nvPr>
        </p:nvSpPr>
        <p:spPr>
          <a:xfrm>
            <a:off x="347563" y="633625"/>
            <a:ext cx="8462100" cy="104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320"/>
              <a:buNone/>
            </a:pPr>
            <a:r>
              <a:rPr b="1" i="1" lang="en-US" sz="2200">
                <a:solidFill>
                  <a:srgbClr val="A5A5A5"/>
                </a:solidFill>
              </a:rPr>
              <a:t>Tuesday, November 12th </a:t>
            </a:r>
            <a:r>
              <a:rPr i="1" lang="en-US" sz="2200">
                <a:solidFill>
                  <a:srgbClr val="A5A5A5"/>
                </a:solidFill>
              </a:rPr>
              <a:t>at</a:t>
            </a:r>
            <a:r>
              <a:rPr b="1" i="1" lang="en-US" sz="2200">
                <a:solidFill>
                  <a:srgbClr val="A5A5A5"/>
                </a:solidFill>
              </a:rPr>
              <a:t> </a:t>
            </a:r>
            <a:r>
              <a:rPr i="1" lang="en-US" sz="2200">
                <a:solidFill>
                  <a:srgbClr val="A5A5A5"/>
                </a:solidFill>
              </a:rPr>
              <a:t>12 PM ET</a:t>
            </a:r>
            <a:endParaRPr/>
          </a:p>
        </p:txBody>
      </p:sp>
      <p:sp>
        <p:nvSpPr>
          <p:cNvPr id="193" name="Google Shape;193;p7"/>
          <p:cNvSpPr txBox="1"/>
          <p:nvPr/>
        </p:nvSpPr>
        <p:spPr>
          <a:xfrm>
            <a:off x="6959074" y="3004791"/>
            <a:ext cx="510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Simona Carini</a:t>
            </a:r>
            <a:endParaRPr b="1" i="0" sz="2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Open mHealth</a:t>
            </a:r>
            <a:endParaRPr b="0" i="0" sz="2000" u="none" cap="none" strike="noStrike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4" name="Google Shape;194;p7"/>
          <p:cNvSpPr txBox="1"/>
          <p:nvPr/>
        </p:nvSpPr>
        <p:spPr>
          <a:xfrm>
            <a:off x="2205710" y="3004792"/>
            <a:ext cx="51048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Christine Manta</a:t>
            </a:r>
            <a:endParaRPr b="1" i="0" sz="2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Elektra Labs</a:t>
            </a:r>
            <a:endParaRPr b="0" i="0" sz="2000" u="none" cap="none" strike="noStrike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5" name="Google Shape;195;p7"/>
          <p:cNvSpPr txBox="1"/>
          <p:nvPr/>
        </p:nvSpPr>
        <p:spPr>
          <a:xfrm>
            <a:off x="2205700" y="5199038"/>
            <a:ext cx="2448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Dan Gotlieb</a:t>
            </a:r>
            <a:endParaRPr b="1" i="0" sz="2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FHIR Healthcare </a:t>
            </a:r>
            <a:endParaRPr b="0" i="0" sz="2000" u="none" cap="none" strike="noStrike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and Data Standards</a:t>
            </a:r>
            <a:endParaRPr b="0" i="0" sz="2000" u="none" cap="none" strike="noStrike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Merriweather Sans"/>
              <a:buNone/>
            </a:pPr>
            <a:r>
              <a:t/>
            </a:r>
            <a:endParaRPr b="0" i="0" sz="2000" u="none" cap="none" strike="noStrike">
              <a:solidFill>
                <a:srgbClr val="7F7F7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0" y="6740468"/>
            <a:ext cx="9144000" cy="117600"/>
          </a:xfrm>
          <a:prstGeom prst="rect">
            <a:avLst/>
          </a:prstGeom>
          <a:solidFill>
            <a:srgbClr val="292929"/>
          </a:solidFill>
          <a:ln>
            <a:noFill/>
          </a:ln>
          <a:effectLst>
            <a:outerShdw blurRad="40000" rotWithShape="0" dir="5400000" dist="23000">
              <a:srgbClr val="000000">
                <a:alpha val="3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descr="origami-JournalClub.png" id="197" name="Google Shape;19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4000" y="4994950"/>
            <a:ext cx="1486027" cy="137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7"/>
          <p:cNvSpPr/>
          <p:nvPr/>
        </p:nvSpPr>
        <p:spPr>
          <a:xfrm>
            <a:off x="1442200" y="2121113"/>
            <a:ext cx="763500" cy="27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7"/>
          <p:cNvSpPr txBox="1"/>
          <p:nvPr>
            <p:ph type="title"/>
          </p:nvPr>
        </p:nvSpPr>
        <p:spPr>
          <a:xfrm>
            <a:off x="347579" y="224149"/>
            <a:ext cx="8462100" cy="77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400"/>
              <a:buFont typeface="Montserrat"/>
              <a:buNone/>
            </a:pPr>
            <a:r>
              <a:rPr lang="en-US">
                <a:solidFill>
                  <a:schemeClr val="dk2"/>
                </a:solidFill>
              </a:rPr>
              <a:t>DiMe Virtual Journal Club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1825" y="4768449"/>
            <a:ext cx="1845825" cy="18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7400" y="2603437"/>
            <a:ext cx="1845825" cy="1845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1826" y="2603413"/>
            <a:ext cx="1845825" cy="1845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3" name="Google Shape;203;p7"/>
          <p:cNvCxnSpPr/>
          <p:nvPr/>
        </p:nvCxnSpPr>
        <p:spPr>
          <a:xfrm flipH="1" rot="10800000">
            <a:off x="310063" y="1316000"/>
            <a:ext cx="8537100" cy="3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04" name="Google Shape;20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175" y="1513800"/>
            <a:ext cx="6862898" cy="7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0375" y="1513800"/>
            <a:ext cx="2053277" cy="49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"/>
          <p:cNvSpPr txBox="1"/>
          <p:nvPr>
            <p:ph type="title"/>
          </p:nvPr>
        </p:nvSpPr>
        <p:spPr>
          <a:xfrm>
            <a:off x="1792288" y="482434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www.dimesociety.org/index.php/membership</a:t>
            </a:r>
            <a:endParaRPr/>
          </a:p>
        </p:txBody>
      </p:sp>
      <p:pic>
        <p:nvPicPr>
          <p:cNvPr id="211" name="Google Shape;21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2300" y="614750"/>
            <a:ext cx="54864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TTI-2">
  <a:themeElements>
    <a:clrScheme name="DiMe 1">
      <a:dk1>
        <a:srgbClr val="373737"/>
      </a:dk1>
      <a:lt1>
        <a:srgbClr val="FFFFFF"/>
      </a:lt1>
      <a:dk2>
        <a:srgbClr val="13747D"/>
      </a:dk2>
      <a:lt2>
        <a:srgbClr val="FFFFFF"/>
      </a:lt2>
      <a:accent1>
        <a:srgbClr val="09BEBB"/>
      </a:accent1>
      <a:accent2>
        <a:srgbClr val="13747D"/>
      </a:accent2>
      <a:accent3>
        <a:srgbClr val="7F283F"/>
      </a:accent3>
      <a:accent4>
        <a:srgbClr val="EF4334"/>
      </a:accent4>
      <a:accent5>
        <a:srgbClr val="F8AC3D"/>
      </a:accent5>
      <a:accent6>
        <a:srgbClr val="373737"/>
      </a:accent6>
      <a:hlink>
        <a:srgbClr val="13747D"/>
      </a:hlink>
      <a:folHlink>
        <a:srgbClr val="1374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TTI-2">
  <a:themeElements>
    <a:clrScheme name="DiMe 1">
      <a:dk1>
        <a:srgbClr val="373737"/>
      </a:dk1>
      <a:lt1>
        <a:srgbClr val="FFFFFF"/>
      </a:lt1>
      <a:dk2>
        <a:srgbClr val="13747D"/>
      </a:dk2>
      <a:lt2>
        <a:srgbClr val="FFFFFF"/>
      </a:lt2>
      <a:accent1>
        <a:srgbClr val="09BEBB"/>
      </a:accent1>
      <a:accent2>
        <a:srgbClr val="13747D"/>
      </a:accent2>
      <a:accent3>
        <a:srgbClr val="7F283F"/>
      </a:accent3>
      <a:accent4>
        <a:srgbClr val="EF4334"/>
      </a:accent4>
      <a:accent5>
        <a:srgbClr val="F8AC3D"/>
      </a:accent5>
      <a:accent6>
        <a:srgbClr val="373737"/>
      </a:accent6>
      <a:hlink>
        <a:srgbClr val="13747D"/>
      </a:hlink>
      <a:folHlink>
        <a:srgbClr val="1374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